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3" r:id="rId25"/>
    <p:sldId id="284" r:id="rId26"/>
    <p:sldId id="28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5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586140408"/>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89286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D910F16-66FB-4121-87EA-A53EEB64B675}"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2327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714256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D910F16-66FB-4121-87EA-A53EEB64B675}"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1215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1396397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177070499"/>
      </p:ext>
    </p:extLst>
  </p:cSld>
  <p:clrMapOvr>
    <a:masterClrMapping/>
  </p:clrMapOvr>
  <p:transition spd="slow">
    <p:push di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1764983238"/>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457332040"/>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F61AD-F489-4EC1-AB58-0865F4B9081F}" type="datetimeFigureOut">
              <a:rPr lang="tr-TR" smtClean="0"/>
              <a:pPr/>
              <a:t>21.5.2013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960897025"/>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217653612"/>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42F61AD-F489-4EC1-AB58-0865F4B9081F}" type="datetimeFigureOut">
              <a:rPr lang="tr-TR" smtClean="0"/>
              <a:pPr/>
              <a:t>21.5.2013</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3193316473"/>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42F61AD-F489-4EC1-AB58-0865F4B9081F}" type="datetimeFigureOut">
              <a:rPr lang="tr-TR" smtClean="0"/>
              <a:pPr/>
              <a:t>21.5.2013</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784444195"/>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61AD-F489-4EC1-AB58-0865F4B9081F}" type="datetimeFigureOut">
              <a:rPr lang="tr-TR" smtClean="0"/>
              <a:pPr/>
              <a:t>21.5.2013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291847532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3103310591"/>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2F61AD-F489-4EC1-AB58-0865F4B9081F}" type="datetimeFigureOut">
              <a:rPr lang="tr-TR" smtClean="0"/>
              <a:pPr/>
              <a:t>21.5.2013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D910F16-66FB-4121-87EA-A53EEB64B675}" type="slidenum">
              <a:rPr lang="tr-TR" smtClean="0"/>
              <a:pPr/>
              <a:t>‹#›</a:t>
            </a:fld>
            <a:endParaRPr lang="tr-TR"/>
          </a:p>
        </p:txBody>
      </p:sp>
    </p:spTree>
    <p:extLst>
      <p:ext uri="{BB962C8B-B14F-4D97-AF65-F5344CB8AC3E}">
        <p14:creationId xmlns:p14="http://schemas.microsoft.com/office/powerpoint/2010/main" val="2600167715"/>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42F61AD-F489-4EC1-AB58-0865F4B9081F}" type="datetimeFigureOut">
              <a:rPr lang="tr-TR" smtClean="0"/>
              <a:pPr/>
              <a:t>21.5.2013</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D910F16-66FB-4121-87EA-A53EEB64B675}" type="slidenum">
              <a:rPr lang="tr-TR" smtClean="0"/>
              <a:pPr/>
              <a:t>‹#›</a:t>
            </a:fld>
            <a:endParaRPr lang="tr-TR"/>
          </a:p>
        </p:txBody>
      </p:sp>
    </p:spTree>
    <p:extLst>
      <p:ext uri="{BB962C8B-B14F-4D97-AF65-F5344CB8AC3E}">
        <p14:creationId xmlns:p14="http://schemas.microsoft.com/office/powerpoint/2010/main" val="148418198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ransition spd="slow">
    <p:push dir="u"/>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OSİ MODELİ</a:t>
            </a:r>
            <a:endParaRPr lang="tr-TR"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403648" y="692696"/>
            <a:ext cx="8229600" cy="1426170"/>
          </a:xfrm>
        </p:spPr>
        <p:txBody>
          <a:bodyPr>
            <a:normAutofit/>
          </a:bodyPr>
          <a:lstStyle/>
          <a:p>
            <a:r>
              <a:rPr lang="tr-TR" dirty="0" smtClean="0">
                <a:solidFill>
                  <a:srgbClr val="0070C0"/>
                </a:solidFill>
                <a:latin typeface="Comic Sans MS" pitchFamily="66" charset="0"/>
              </a:rPr>
              <a:t>6. Sunum (</a:t>
            </a:r>
            <a:r>
              <a:rPr lang="tr-TR" dirty="0" err="1" smtClean="0">
                <a:solidFill>
                  <a:srgbClr val="0070C0"/>
                </a:solidFill>
                <a:effectLst/>
                <a:latin typeface="Comic Sans MS" pitchFamily="66" charset="0"/>
              </a:rPr>
              <a:t>Presentation</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a:xfrm>
            <a:off x="1187624" y="2118866"/>
            <a:ext cx="7834064" cy="4378491"/>
          </a:xfrm>
        </p:spPr>
        <p:txBody>
          <a:bodyPr>
            <a:normAutofit/>
          </a:bodyPr>
          <a:lstStyle/>
          <a:p>
            <a:pPr>
              <a:lnSpc>
                <a:spcPct val="90000"/>
              </a:lnSpc>
              <a:buNone/>
            </a:pPr>
            <a:r>
              <a:rPr lang="tr-TR" dirty="0" smtClean="0">
                <a:latin typeface="Comic Sans MS" pitchFamily="66" charset="0"/>
              </a:rPr>
              <a:t>  Bu katman verileri, uygulama katmanına sunarken veri üzerinde kodlama ve dönüştürme işlemlerini yapar. </a:t>
            </a:r>
          </a:p>
          <a:p>
            <a:pPr>
              <a:lnSpc>
                <a:spcPct val="90000"/>
              </a:lnSpc>
              <a:buNone/>
            </a:pPr>
            <a:r>
              <a:rPr lang="tr-TR" dirty="0" smtClean="0">
                <a:latin typeface="Comic Sans MS" pitchFamily="66" charset="0"/>
              </a:rPr>
              <a:t>  Ayrıca bu katmanda;</a:t>
            </a:r>
          </a:p>
          <a:p>
            <a:pPr lvl="1">
              <a:lnSpc>
                <a:spcPct val="90000"/>
              </a:lnSpc>
            </a:pPr>
            <a:r>
              <a:rPr lang="tr-TR" dirty="0" smtClean="0">
                <a:latin typeface="Comic Sans MS" pitchFamily="66" charset="0"/>
              </a:rPr>
              <a:t>veriyi sıkıştırma/açma, </a:t>
            </a:r>
          </a:p>
          <a:p>
            <a:pPr lvl="1">
              <a:lnSpc>
                <a:spcPct val="90000"/>
              </a:lnSpc>
            </a:pPr>
            <a:r>
              <a:rPr lang="tr-TR" dirty="0" smtClean="0">
                <a:latin typeface="Comic Sans MS" pitchFamily="66" charset="0"/>
              </a:rPr>
              <a:t>şifreleme/şifre çözme, </a:t>
            </a:r>
          </a:p>
          <a:p>
            <a:pPr lvl="1">
              <a:lnSpc>
                <a:spcPct val="90000"/>
              </a:lnSpc>
            </a:pPr>
            <a:r>
              <a:rPr lang="tr-TR" dirty="0" err="1" smtClean="0">
                <a:latin typeface="Comic Sans MS" pitchFamily="66" charset="0"/>
              </a:rPr>
              <a:t>EBCDIC’den</a:t>
            </a:r>
            <a:r>
              <a:rPr lang="tr-TR" dirty="0" smtClean="0">
                <a:latin typeface="Comic Sans MS" pitchFamily="66" charset="0"/>
              </a:rPr>
              <a:t> ASCII’ye veya tam tersi yönde bir dönüşüm işlemlerini de yerine getirir. </a:t>
            </a:r>
          </a:p>
          <a:p>
            <a:pPr>
              <a:lnSpc>
                <a:spcPct val="90000"/>
              </a:lnSpc>
              <a:buNone/>
            </a:pPr>
            <a:r>
              <a:rPr lang="tr-TR" dirty="0" smtClean="0">
                <a:latin typeface="Comic Sans MS" pitchFamily="66" charset="0"/>
              </a:rPr>
              <a:t>   Bu katmanda tanımlanan bazı standartlar;</a:t>
            </a:r>
          </a:p>
          <a:p>
            <a:pPr lvl="1">
              <a:lnSpc>
                <a:spcPct val="90000"/>
              </a:lnSpc>
            </a:pPr>
            <a:r>
              <a:rPr lang="tr-TR" dirty="0" smtClean="0">
                <a:latin typeface="Comic Sans MS" pitchFamily="66" charset="0"/>
              </a:rPr>
              <a:t>PICT ,TIFF ,JPEG ,MIDI ,MPEG, </a:t>
            </a:r>
            <a:r>
              <a:rPr lang="en-US" dirty="0" smtClean="0">
                <a:latin typeface="Comic Sans MS" pitchFamily="66" charset="0"/>
              </a:rPr>
              <a:t>HTML</a:t>
            </a:r>
            <a:r>
              <a:rPr lang="tr-TR" dirty="0" smtClean="0">
                <a:latin typeface="Comic Sans MS" pitchFamily="66" charset="0"/>
              </a:rPr>
              <a:t>.</a:t>
            </a:r>
          </a:p>
          <a:p>
            <a:pPr>
              <a:buNone/>
            </a:pPr>
            <a:endParaRPr lang="tr-TR"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628056" y="203289"/>
            <a:ext cx="7058744" cy="1280890"/>
          </a:xfrm>
        </p:spPr>
        <p:txBody>
          <a:bodyPr>
            <a:noAutofit/>
          </a:bodyPr>
          <a:lstStyle/>
          <a:p>
            <a:r>
              <a:rPr lang="tr-TR" sz="2800" dirty="0" smtClean="0">
                <a:solidFill>
                  <a:schemeClr val="tx1"/>
                </a:solidFill>
                <a:effectLst/>
                <a:latin typeface="Comic Sans MS" pitchFamily="66" charset="0"/>
              </a:rPr>
              <a:t>EBCDIC (</a:t>
            </a:r>
            <a:r>
              <a:rPr lang="tr-TR" sz="2800" dirty="0" err="1" smtClean="0">
                <a:solidFill>
                  <a:schemeClr val="tx1"/>
                </a:solidFill>
                <a:effectLst/>
                <a:latin typeface="Comic Sans MS" pitchFamily="66" charset="0"/>
              </a:rPr>
              <a:t>Extended</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Binary</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Coded</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Decimal</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Interchange</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Code</a:t>
            </a:r>
            <a:r>
              <a:rPr lang="tr-TR" sz="2800" dirty="0" smtClean="0">
                <a:solidFill>
                  <a:schemeClr val="tx1"/>
                </a:solidFill>
                <a:effectLst/>
                <a:latin typeface="Comic Sans MS" pitchFamily="66" charset="0"/>
              </a:rPr>
              <a:t>) = Genişletilmiş İkilik Kodlu Ondalık Değişim Kodu</a:t>
            </a:r>
            <a:r>
              <a:rPr lang="tr-TR" sz="2800" dirty="0" smtClean="0">
                <a:solidFill>
                  <a:schemeClr val="tx1"/>
                </a:solidFill>
                <a:latin typeface="Comic Sans MS" pitchFamily="66" charset="0"/>
              </a:rPr>
              <a:t> </a:t>
            </a:r>
            <a:endParaRPr lang="tr-TR" sz="2800" dirty="0">
              <a:solidFill>
                <a:schemeClr val="tx1"/>
              </a:solidFill>
              <a:latin typeface="Comic Sans MS" pitchFamily="66" charset="0"/>
            </a:endParaRPr>
          </a:p>
        </p:txBody>
      </p:sp>
      <p:sp>
        <p:nvSpPr>
          <p:cNvPr id="2" name="1 İçerik Yer Tutucusu"/>
          <p:cNvSpPr>
            <a:spLocks noGrp="1"/>
          </p:cNvSpPr>
          <p:nvPr>
            <p:ph idx="1"/>
          </p:nvPr>
        </p:nvSpPr>
        <p:spPr>
          <a:xfrm>
            <a:off x="457200" y="1481329"/>
            <a:ext cx="8229600" cy="579519"/>
          </a:xfrm>
        </p:spPr>
        <p:txBody>
          <a:bodyPr/>
          <a:lstStyle/>
          <a:p>
            <a:pPr>
              <a:buNone/>
            </a:pPr>
            <a:r>
              <a:rPr lang="tr-TR" sz="2400" dirty="0" smtClean="0">
                <a:latin typeface="Comic Sans MS" pitchFamily="66" charset="0"/>
              </a:rPr>
              <a:t>IBM tarafından kullanılan bir karakter kümesidir.</a:t>
            </a:r>
            <a:endParaRPr lang="tr-TR" dirty="0">
              <a:latin typeface="Comic Sans MS" pitchFamily="66" charset="0"/>
            </a:endParaRPr>
          </a:p>
        </p:txBody>
      </p:sp>
      <p:pic>
        <p:nvPicPr>
          <p:cNvPr id="4" name="Picture 1776" descr="ebidc"/>
          <p:cNvPicPr>
            <a:picLocks noChangeAspect="1" noChangeArrowheads="1"/>
          </p:cNvPicPr>
          <p:nvPr/>
        </p:nvPicPr>
        <p:blipFill>
          <a:blip r:embed="rId2" cstate="print"/>
          <a:srcRect/>
          <a:stretch>
            <a:fillRect/>
          </a:stretch>
        </p:blipFill>
        <p:spPr bwMode="auto">
          <a:xfrm>
            <a:off x="0" y="1916832"/>
            <a:ext cx="9144000" cy="494116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400" dirty="0" smtClean="0">
                <a:solidFill>
                  <a:schemeClr val="tx1"/>
                </a:solidFill>
                <a:effectLst/>
                <a:latin typeface="Comic Sans MS" pitchFamily="66" charset="0"/>
              </a:rPr>
              <a:t>ASCII (</a:t>
            </a:r>
            <a:r>
              <a:rPr lang="tr-TR" sz="2400" dirty="0" err="1" smtClean="0">
                <a:solidFill>
                  <a:schemeClr val="tx1"/>
                </a:solidFill>
                <a:effectLst/>
                <a:latin typeface="Comic Sans MS" pitchFamily="66" charset="0"/>
              </a:rPr>
              <a:t>American</a:t>
            </a:r>
            <a:r>
              <a:rPr lang="tr-TR" sz="2400" dirty="0" smtClean="0">
                <a:solidFill>
                  <a:schemeClr val="tx1"/>
                </a:solidFill>
                <a:effectLst/>
                <a:latin typeface="Comic Sans MS" pitchFamily="66" charset="0"/>
              </a:rPr>
              <a:t> Standard </a:t>
            </a:r>
            <a:r>
              <a:rPr lang="tr-TR" sz="2400" dirty="0" err="1" smtClean="0">
                <a:solidFill>
                  <a:schemeClr val="tx1"/>
                </a:solidFill>
                <a:effectLst/>
                <a:latin typeface="Comic Sans MS" pitchFamily="66" charset="0"/>
              </a:rPr>
              <a:t>Code</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for</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Information</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Interchange</a:t>
            </a:r>
            <a:r>
              <a:rPr lang="tr-TR" sz="2400" dirty="0" smtClean="0">
                <a:solidFill>
                  <a:schemeClr val="tx1"/>
                </a:solidFill>
                <a:effectLst/>
                <a:latin typeface="Comic Sans MS" pitchFamily="66" charset="0"/>
              </a:rPr>
              <a:t>)</a:t>
            </a:r>
            <a:r>
              <a:rPr lang="tr-TR" sz="2400" dirty="0" smtClean="0">
                <a:solidFill>
                  <a:schemeClr val="tx1"/>
                </a:solidFill>
                <a:latin typeface="Comic Sans MS" pitchFamily="66" charset="0"/>
              </a:rPr>
              <a:t> </a:t>
            </a:r>
            <a:endParaRPr lang="tr-TR" sz="2400" dirty="0">
              <a:solidFill>
                <a:schemeClr val="tx1"/>
              </a:solidFill>
              <a:latin typeface="Comic Sans MS" pitchFamily="66" charset="0"/>
            </a:endParaRPr>
          </a:p>
        </p:txBody>
      </p:sp>
      <p:sp>
        <p:nvSpPr>
          <p:cNvPr id="2" name="1 İçerik Yer Tutucusu"/>
          <p:cNvSpPr>
            <a:spLocks noGrp="1"/>
          </p:cNvSpPr>
          <p:nvPr>
            <p:ph idx="1"/>
          </p:nvPr>
        </p:nvSpPr>
        <p:spPr>
          <a:xfrm>
            <a:off x="457200" y="1481329"/>
            <a:ext cx="4978896" cy="3315824"/>
          </a:xfrm>
        </p:spPr>
        <p:txBody>
          <a:bodyPr/>
          <a:lstStyle/>
          <a:p>
            <a:pPr>
              <a:lnSpc>
                <a:spcPct val="90000"/>
              </a:lnSpc>
              <a:buNone/>
            </a:pPr>
            <a:r>
              <a:rPr lang="tr-TR" sz="2800" dirty="0" smtClean="0">
                <a:latin typeface="Comic Sans MS" pitchFamily="66" charset="0"/>
              </a:rPr>
              <a:t>   ANSI tarafından sunulan, standartlaşmış karakter kümesidir.</a:t>
            </a:r>
          </a:p>
          <a:p>
            <a:pPr lvl="1">
              <a:lnSpc>
                <a:spcPct val="90000"/>
              </a:lnSpc>
            </a:pPr>
            <a:r>
              <a:rPr lang="tr-TR" sz="2400" dirty="0" smtClean="0">
                <a:latin typeface="Comic Sans MS" pitchFamily="66" charset="0"/>
              </a:rPr>
              <a:t>33 tane basılmayan kontrol karakteri (ekranda basılmayan) ve 95 tane ekranda basılan karakter bulunur .</a:t>
            </a:r>
          </a:p>
          <a:p>
            <a:endParaRPr lang="tr-TR" dirty="0"/>
          </a:p>
        </p:txBody>
      </p:sp>
      <p:pic>
        <p:nvPicPr>
          <p:cNvPr id="4" name="Picture 5" descr="ascii"/>
          <p:cNvPicPr>
            <a:picLocks noChangeAspect="1" noChangeArrowheads="1"/>
          </p:cNvPicPr>
          <p:nvPr/>
        </p:nvPicPr>
        <p:blipFill>
          <a:blip r:embed="rId2" cstate="print"/>
          <a:srcRect/>
          <a:stretch>
            <a:fillRect/>
          </a:stretch>
        </p:blipFill>
        <p:spPr bwMode="auto">
          <a:xfrm>
            <a:off x="5220073" y="1268760"/>
            <a:ext cx="3923928" cy="558924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solidFill>
                  <a:srgbClr val="0070C0"/>
                </a:solidFill>
                <a:latin typeface="Comic Sans MS" pitchFamily="66" charset="0"/>
              </a:rPr>
              <a:t>5. Oturum (</a:t>
            </a:r>
            <a:r>
              <a:rPr lang="tr-TR" dirty="0" err="1" smtClean="0">
                <a:solidFill>
                  <a:srgbClr val="0070C0"/>
                </a:solidFill>
                <a:latin typeface="Comic Sans MS" pitchFamily="66" charset="0"/>
              </a:rPr>
              <a:t>Session</a:t>
            </a:r>
            <a:r>
              <a:rPr lang="tr-TR" dirty="0" smtClean="0">
                <a:solidFill>
                  <a:srgbClr val="0070C0"/>
                </a:solidFill>
                <a:latin typeface="Comic Sans MS" pitchFamily="66" charset="0"/>
              </a:rPr>
              <a:t>) Katmanı</a:t>
            </a:r>
            <a:endParaRPr lang="tr-TR" dirty="0">
              <a:latin typeface="Comic Sans MS" pitchFamily="66" charset="0"/>
            </a:endParaRPr>
          </a:p>
        </p:txBody>
      </p:sp>
      <p:sp>
        <p:nvSpPr>
          <p:cNvPr id="2" name="1 İçerik Yer Tutucusu"/>
          <p:cNvSpPr>
            <a:spLocks noGrp="1"/>
          </p:cNvSpPr>
          <p:nvPr>
            <p:ph idx="1"/>
          </p:nvPr>
        </p:nvSpPr>
        <p:spPr>
          <a:xfrm>
            <a:off x="457200" y="1481329"/>
            <a:ext cx="8229600" cy="2739759"/>
          </a:xfrm>
        </p:spPr>
        <p:txBody>
          <a:bodyPr/>
          <a:lstStyle/>
          <a:p>
            <a:pPr>
              <a:buNone/>
            </a:pPr>
            <a:r>
              <a:rPr lang="tr-TR" dirty="0" smtClean="0">
                <a:latin typeface="Comic Sans MS" pitchFamily="66" charset="0"/>
              </a:rPr>
              <a:t>   Oturumun kurulması, yönetilmesi ve sonlandırılmasını sağlar. </a:t>
            </a:r>
          </a:p>
          <a:p>
            <a:pPr>
              <a:buNone/>
            </a:pPr>
            <a:r>
              <a:rPr lang="tr-TR" dirty="0" smtClean="0">
                <a:latin typeface="Comic Sans MS" pitchFamily="66" charset="0"/>
              </a:rPr>
              <a:t>   Haberleşmenin organize ve senkronize edilmesini sağlar.</a:t>
            </a:r>
          </a:p>
          <a:p>
            <a:pPr>
              <a:buNone/>
            </a:pPr>
            <a:r>
              <a:rPr lang="tr-TR" dirty="0" smtClean="0">
                <a:latin typeface="Comic Sans MS" pitchFamily="66" charset="0"/>
              </a:rPr>
              <a:t>   Eğer veri iletiminde hata oluşmuş ise tekrar gönderilmesine karar verir</a:t>
            </a:r>
            <a:r>
              <a:rPr lang="tr-TR" dirty="0" smtClean="0"/>
              <a:t>.</a:t>
            </a:r>
          </a:p>
        </p:txBody>
      </p:sp>
      <p:graphicFrame>
        <p:nvGraphicFramePr>
          <p:cNvPr id="19458" name="Object 4"/>
          <p:cNvGraphicFramePr>
            <a:graphicFrameLocks noChangeAspect="1"/>
          </p:cNvGraphicFramePr>
          <p:nvPr/>
        </p:nvGraphicFramePr>
        <p:xfrm>
          <a:off x="1835150" y="4437063"/>
          <a:ext cx="5456238" cy="1570037"/>
        </p:xfrm>
        <a:graphic>
          <a:graphicData uri="http://schemas.openxmlformats.org/presentationml/2006/ole">
            <mc:AlternateContent xmlns:mc="http://schemas.openxmlformats.org/markup-compatibility/2006">
              <mc:Choice xmlns:v="urn:schemas-microsoft-com:vml" Requires="v">
                <p:oleObj spid="_x0000_s19459" name="Resim" r:id="rId3" imgW="5458320" imgH="1572120" progId="Word.Picture.8">
                  <p:embed/>
                </p:oleObj>
              </mc:Choice>
              <mc:Fallback>
                <p:oleObj name="Resim" r:id="rId3" imgW="5458320" imgH="157212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4437063"/>
                        <a:ext cx="5456238" cy="1570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latin typeface="Comic Sans MS" pitchFamily="66" charset="0"/>
              </a:rPr>
              <a:t>  Verinin güvenliğini sağlar.</a:t>
            </a:r>
          </a:p>
          <a:p>
            <a:pPr>
              <a:buNone/>
            </a:pPr>
            <a:endParaRPr lang="tr-TR" dirty="0" smtClean="0">
              <a:latin typeface="Comic Sans MS" pitchFamily="66" charset="0"/>
            </a:endParaRPr>
          </a:p>
          <a:p>
            <a:pPr>
              <a:buNone/>
            </a:pPr>
            <a:r>
              <a:rPr lang="tr-TR" dirty="0" smtClean="0">
                <a:latin typeface="Comic Sans MS" pitchFamily="66" charset="0"/>
              </a:rPr>
              <a:t>   Bu katmanda çalışan protokollere örnek; </a:t>
            </a:r>
          </a:p>
          <a:p>
            <a:pPr lvl="1"/>
            <a:r>
              <a:rPr lang="tr-TR" dirty="0" smtClean="0">
                <a:latin typeface="Comic Sans MS" pitchFamily="66" charset="0"/>
              </a:rPr>
              <a:t>NFS (Network File </a:t>
            </a:r>
            <a:r>
              <a:rPr lang="tr-TR" dirty="0" err="1" smtClean="0">
                <a:latin typeface="Comic Sans MS" pitchFamily="66" charset="0"/>
              </a:rPr>
              <a:t>System</a:t>
            </a:r>
            <a:r>
              <a:rPr lang="tr-TR" dirty="0" smtClean="0">
                <a:latin typeface="Comic Sans MS" pitchFamily="66" charset="0"/>
              </a:rPr>
              <a:t>), </a:t>
            </a:r>
          </a:p>
          <a:p>
            <a:pPr lvl="1"/>
            <a:r>
              <a:rPr lang="tr-TR" dirty="0" smtClean="0">
                <a:latin typeface="Comic Sans MS" pitchFamily="66" charset="0"/>
              </a:rPr>
              <a:t>SQL (</a:t>
            </a:r>
            <a:r>
              <a:rPr lang="tr-TR" dirty="0" err="1" smtClean="0">
                <a:latin typeface="Comic Sans MS" pitchFamily="66" charset="0"/>
              </a:rPr>
              <a:t>Structured</a:t>
            </a:r>
            <a:r>
              <a:rPr lang="tr-TR" dirty="0" smtClean="0">
                <a:latin typeface="Comic Sans MS" pitchFamily="66" charset="0"/>
              </a:rPr>
              <a:t> </a:t>
            </a:r>
            <a:r>
              <a:rPr lang="tr-TR" dirty="0" err="1" smtClean="0">
                <a:latin typeface="Comic Sans MS" pitchFamily="66" charset="0"/>
              </a:rPr>
              <a:t>Query</a:t>
            </a:r>
            <a:r>
              <a:rPr lang="tr-TR" dirty="0" smtClean="0">
                <a:latin typeface="Comic Sans MS" pitchFamily="66" charset="0"/>
              </a:rPr>
              <a:t> </a:t>
            </a:r>
            <a:r>
              <a:rPr lang="tr-TR" dirty="0" err="1" smtClean="0">
                <a:latin typeface="Comic Sans MS" pitchFamily="66" charset="0"/>
              </a:rPr>
              <a:t>Language</a:t>
            </a:r>
            <a:r>
              <a:rPr lang="tr-TR" dirty="0" smtClean="0">
                <a:latin typeface="Comic Sans MS" pitchFamily="66" charset="0"/>
              </a:rPr>
              <a:t>) </a:t>
            </a:r>
          </a:p>
          <a:p>
            <a:pPr lvl="1"/>
            <a:r>
              <a:rPr lang="en-US" dirty="0" smtClean="0">
                <a:latin typeface="Comic Sans MS" pitchFamily="66" charset="0"/>
              </a:rPr>
              <a:t>ASP</a:t>
            </a:r>
            <a:r>
              <a:rPr lang="tr-TR" dirty="0" smtClean="0">
                <a:latin typeface="Comic Sans MS" pitchFamily="66" charset="0"/>
              </a:rPr>
              <a:t> </a:t>
            </a:r>
            <a:r>
              <a:rPr lang="en-US" dirty="0" smtClean="0">
                <a:latin typeface="Comic Sans MS" pitchFamily="66" charset="0"/>
              </a:rPr>
              <a:t>(AppleTalk Session Protocol</a:t>
            </a:r>
            <a:r>
              <a:rPr lang="tr-TR" dirty="0" smtClean="0">
                <a:latin typeface="Comic Sans MS" pitchFamily="66" charset="0"/>
              </a:rPr>
              <a:t>)</a:t>
            </a:r>
          </a:p>
          <a:p>
            <a:pPr lvl="1"/>
            <a:r>
              <a:rPr lang="tr-TR" dirty="0" smtClean="0">
                <a:latin typeface="Comic Sans MS" pitchFamily="66" charset="0"/>
              </a:rPr>
              <a:t>Telnet</a:t>
            </a:r>
          </a:p>
          <a:p>
            <a:pPr>
              <a:buNone/>
            </a:pPr>
            <a:endParaRPr lang="tr-TR" dirty="0"/>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sz="4400" dirty="0" smtClean="0">
                <a:solidFill>
                  <a:srgbClr val="0070C0"/>
                </a:solidFill>
                <a:latin typeface="Comic Sans MS" pitchFamily="66" charset="0"/>
              </a:rPr>
              <a:t>İletişim Türleri</a:t>
            </a:r>
            <a:endParaRPr lang="tr-TR" dirty="0">
              <a:solidFill>
                <a:srgbClr val="0070C0"/>
              </a:solidFill>
              <a:latin typeface="Comic Sans MS" pitchFamily="66" charset="0"/>
            </a:endParaRPr>
          </a:p>
        </p:txBody>
      </p:sp>
      <p:sp>
        <p:nvSpPr>
          <p:cNvPr id="2" name="1 İçerik Yer Tutucusu"/>
          <p:cNvSpPr>
            <a:spLocks noGrp="1"/>
          </p:cNvSpPr>
          <p:nvPr>
            <p:ph idx="1"/>
          </p:nvPr>
        </p:nvSpPr>
        <p:spPr/>
        <p:txBody>
          <a:bodyPr/>
          <a:lstStyle/>
          <a:p>
            <a:pPr>
              <a:lnSpc>
                <a:spcPct val="90000"/>
              </a:lnSpc>
              <a:buFont typeface="Arial" charset="0"/>
              <a:buChar char="►"/>
              <a:defRPr/>
            </a:pPr>
            <a:r>
              <a:rPr lang="tr-TR" dirty="0" smtClean="0">
                <a:latin typeface="Comic Sans MS" pitchFamily="66" charset="0"/>
              </a:rPr>
              <a:t>Tek yönlü (</a:t>
            </a:r>
            <a:r>
              <a:rPr lang="tr-TR" dirty="0" err="1" smtClean="0">
                <a:latin typeface="Comic Sans MS" pitchFamily="66" charset="0"/>
              </a:rPr>
              <a:t>Simplex</a:t>
            </a:r>
            <a:r>
              <a:rPr lang="tr-TR" dirty="0" smtClean="0">
                <a:latin typeface="Comic Sans MS" pitchFamily="66" charset="0"/>
              </a:rPr>
              <a:t>)</a:t>
            </a: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r>
              <a:rPr lang="tr-TR" dirty="0" smtClean="0">
                <a:latin typeface="Comic Sans MS" pitchFamily="66" charset="0"/>
              </a:rPr>
              <a:t>Yarı çift yönlü (</a:t>
            </a:r>
            <a:r>
              <a:rPr lang="tr-TR" dirty="0" err="1" smtClean="0">
                <a:latin typeface="Comic Sans MS" pitchFamily="66" charset="0"/>
              </a:rPr>
              <a:t>Half</a:t>
            </a:r>
            <a:r>
              <a:rPr lang="tr-TR" dirty="0" smtClean="0">
                <a:latin typeface="Comic Sans MS" pitchFamily="66" charset="0"/>
              </a:rPr>
              <a:t>-</a:t>
            </a:r>
          </a:p>
          <a:p>
            <a:pPr>
              <a:lnSpc>
                <a:spcPct val="90000"/>
              </a:lnSpc>
              <a:buNone/>
              <a:defRPr/>
            </a:pPr>
            <a:r>
              <a:rPr lang="tr-TR" dirty="0" smtClean="0">
                <a:latin typeface="Comic Sans MS" pitchFamily="66" charset="0"/>
              </a:rPr>
              <a:t>  </a:t>
            </a:r>
            <a:r>
              <a:rPr lang="tr-TR" dirty="0" err="1" smtClean="0">
                <a:latin typeface="Comic Sans MS" pitchFamily="66" charset="0"/>
              </a:rPr>
              <a:t>Duplex</a:t>
            </a:r>
            <a:r>
              <a:rPr lang="tr-TR" dirty="0" smtClean="0">
                <a:latin typeface="Comic Sans MS" pitchFamily="66" charset="0"/>
              </a:rPr>
              <a:t>)</a:t>
            </a: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r>
              <a:rPr lang="tr-TR" dirty="0" smtClean="0">
                <a:latin typeface="Comic Sans MS" pitchFamily="66" charset="0"/>
              </a:rPr>
              <a:t>Çift yönlü (</a:t>
            </a:r>
            <a:r>
              <a:rPr lang="tr-TR" dirty="0" err="1" smtClean="0">
                <a:latin typeface="Comic Sans MS" pitchFamily="66" charset="0"/>
              </a:rPr>
              <a:t>Full</a:t>
            </a:r>
            <a:r>
              <a:rPr lang="tr-TR" dirty="0" smtClean="0">
                <a:latin typeface="Comic Sans MS" pitchFamily="66" charset="0"/>
              </a:rPr>
              <a:t>-</a:t>
            </a:r>
          </a:p>
          <a:p>
            <a:pPr>
              <a:lnSpc>
                <a:spcPct val="90000"/>
              </a:lnSpc>
              <a:buNone/>
              <a:defRPr/>
            </a:pPr>
            <a:r>
              <a:rPr lang="tr-TR" dirty="0" smtClean="0">
                <a:latin typeface="Comic Sans MS" pitchFamily="66" charset="0"/>
              </a:rPr>
              <a:t>  </a:t>
            </a:r>
            <a:r>
              <a:rPr lang="tr-TR" dirty="0" err="1" smtClean="0">
                <a:latin typeface="Comic Sans MS" pitchFamily="66" charset="0"/>
              </a:rPr>
              <a:t>Duplex</a:t>
            </a:r>
            <a:r>
              <a:rPr lang="tr-TR" dirty="0" smtClean="0">
                <a:latin typeface="Comic Sans MS" pitchFamily="66" charset="0"/>
              </a:rPr>
              <a:t>)</a:t>
            </a:r>
          </a:p>
          <a:p>
            <a:pPr>
              <a:buNone/>
            </a:pPr>
            <a:endParaRPr lang="tr-TR" dirty="0"/>
          </a:p>
        </p:txBody>
      </p:sp>
      <p:grpSp>
        <p:nvGrpSpPr>
          <p:cNvPr id="4" name="Group 8"/>
          <p:cNvGrpSpPr>
            <a:grpSpLocks/>
          </p:cNvGrpSpPr>
          <p:nvPr/>
        </p:nvGrpSpPr>
        <p:grpSpPr bwMode="auto">
          <a:xfrm>
            <a:off x="4716016" y="1556792"/>
            <a:ext cx="4030662" cy="762000"/>
            <a:chOff x="3107" y="1000"/>
            <a:chExt cx="2539" cy="480"/>
          </a:xfrm>
        </p:grpSpPr>
        <p:pic>
          <p:nvPicPr>
            <p:cNvPr id="5" name="Picture 5" descr="MCj02805640000[1]"/>
            <p:cNvPicPr>
              <a:picLocks noChangeAspect="1" noChangeArrowheads="1"/>
            </p:cNvPicPr>
            <p:nvPr/>
          </p:nvPicPr>
          <p:blipFill>
            <a:blip r:embed="rId2" cstate="print"/>
            <a:srcRect/>
            <a:stretch>
              <a:fillRect/>
            </a:stretch>
          </p:blipFill>
          <p:spPr bwMode="auto">
            <a:xfrm>
              <a:off x="5057" y="1000"/>
              <a:ext cx="589" cy="480"/>
            </a:xfrm>
            <a:prstGeom prst="rect">
              <a:avLst/>
            </a:prstGeom>
            <a:noFill/>
            <a:ln w="9525">
              <a:noFill/>
              <a:miter lim="800000"/>
              <a:headEnd/>
              <a:tailEnd/>
            </a:ln>
          </p:spPr>
        </p:pic>
        <p:pic>
          <p:nvPicPr>
            <p:cNvPr id="6" name="Picture 6" descr="MCj02805640000[1]"/>
            <p:cNvPicPr>
              <a:picLocks noChangeAspect="1" noChangeArrowheads="1"/>
            </p:cNvPicPr>
            <p:nvPr/>
          </p:nvPicPr>
          <p:blipFill>
            <a:blip r:embed="rId2" cstate="print"/>
            <a:srcRect/>
            <a:stretch>
              <a:fillRect/>
            </a:stretch>
          </p:blipFill>
          <p:spPr bwMode="auto">
            <a:xfrm>
              <a:off x="3107" y="1000"/>
              <a:ext cx="589" cy="480"/>
            </a:xfrm>
            <a:prstGeom prst="rect">
              <a:avLst/>
            </a:prstGeom>
            <a:noFill/>
            <a:ln w="9525">
              <a:noFill/>
              <a:miter lim="800000"/>
              <a:headEnd/>
              <a:tailEnd/>
            </a:ln>
          </p:spPr>
        </p:pic>
        <p:sp>
          <p:nvSpPr>
            <p:cNvPr id="7" name="AutoShape 7"/>
            <p:cNvSpPr>
              <a:spLocks noChangeArrowheads="1"/>
            </p:cNvSpPr>
            <p:nvPr/>
          </p:nvSpPr>
          <p:spPr bwMode="auto">
            <a:xfrm>
              <a:off x="3923" y="1117"/>
              <a:ext cx="1044" cy="181"/>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grpSp>
      <p:pic>
        <p:nvPicPr>
          <p:cNvPr id="8" name="Picture 10" descr="MCj02805640000[1]"/>
          <p:cNvPicPr>
            <a:picLocks noChangeAspect="1" noChangeArrowheads="1"/>
          </p:cNvPicPr>
          <p:nvPr/>
        </p:nvPicPr>
        <p:blipFill>
          <a:blip r:embed="rId2" cstate="print"/>
          <a:srcRect/>
          <a:stretch>
            <a:fillRect/>
          </a:stretch>
        </p:blipFill>
        <p:spPr bwMode="auto">
          <a:xfrm>
            <a:off x="7811368" y="2710185"/>
            <a:ext cx="935037" cy="762000"/>
          </a:xfrm>
          <a:prstGeom prst="rect">
            <a:avLst/>
          </a:prstGeom>
          <a:noFill/>
          <a:ln w="9525">
            <a:noFill/>
            <a:miter lim="800000"/>
            <a:headEnd/>
            <a:tailEnd/>
          </a:ln>
        </p:spPr>
      </p:pic>
      <p:pic>
        <p:nvPicPr>
          <p:cNvPr id="9" name="Picture 11" descr="MCj02805640000[1]"/>
          <p:cNvPicPr>
            <a:picLocks noChangeAspect="1" noChangeArrowheads="1"/>
          </p:cNvPicPr>
          <p:nvPr/>
        </p:nvPicPr>
        <p:blipFill>
          <a:blip r:embed="rId2" cstate="print"/>
          <a:srcRect/>
          <a:stretch>
            <a:fillRect/>
          </a:stretch>
        </p:blipFill>
        <p:spPr bwMode="auto">
          <a:xfrm>
            <a:off x="4715743" y="2710185"/>
            <a:ext cx="935037" cy="762000"/>
          </a:xfrm>
          <a:prstGeom prst="rect">
            <a:avLst/>
          </a:prstGeom>
          <a:noFill/>
          <a:ln w="9525">
            <a:noFill/>
            <a:miter lim="800000"/>
            <a:headEnd/>
            <a:tailEnd/>
          </a:ln>
        </p:spPr>
      </p:pic>
      <p:sp>
        <p:nvSpPr>
          <p:cNvPr id="10" name="AutoShape 16"/>
          <p:cNvSpPr>
            <a:spLocks noChangeArrowheads="1"/>
          </p:cNvSpPr>
          <p:nvPr/>
        </p:nvSpPr>
        <p:spPr bwMode="auto">
          <a:xfrm>
            <a:off x="6084168" y="2710185"/>
            <a:ext cx="1657350" cy="287337"/>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sp>
        <p:nvSpPr>
          <p:cNvPr id="11" name="AutoShape 17"/>
          <p:cNvSpPr>
            <a:spLocks noChangeArrowheads="1"/>
          </p:cNvSpPr>
          <p:nvPr/>
        </p:nvSpPr>
        <p:spPr bwMode="auto">
          <a:xfrm flipH="1">
            <a:off x="6084168" y="3068960"/>
            <a:ext cx="1657350" cy="287337"/>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sp>
        <p:nvSpPr>
          <p:cNvPr id="12" name="Text Box 18"/>
          <p:cNvSpPr txBox="1">
            <a:spLocks noChangeArrowheads="1"/>
          </p:cNvSpPr>
          <p:nvPr/>
        </p:nvSpPr>
        <p:spPr bwMode="auto">
          <a:xfrm>
            <a:off x="6228630" y="2492697"/>
            <a:ext cx="1079500" cy="366713"/>
          </a:xfrm>
          <a:prstGeom prst="rect">
            <a:avLst/>
          </a:prstGeom>
          <a:noFill/>
          <a:ln w="9525">
            <a:noFill/>
            <a:miter lim="800000"/>
            <a:headEnd/>
            <a:tailEnd/>
          </a:ln>
        </p:spPr>
        <p:txBody>
          <a:bodyPr>
            <a:spAutoFit/>
          </a:bodyPr>
          <a:lstStyle/>
          <a:p>
            <a:pPr>
              <a:spcBef>
                <a:spcPct val="50000"/>
              </a:spcBef>
            </a:pPr>
            <a:r>
              <a:rPr lang="tr-TR"/>
              <a:t>önce</a:t>
            </a:r>
          </a:p>
        </p:txBody>
      </p:sp>
      <p:sp>
        <p:nvSpPr>
          <p:cNvPr id="13" name="Text Box 19"/>
          <p:cNvSpPr txBox="1">
            <a:spLocks noChangeArrowheads="1"/>
          </p:cNvSpPr>
          <p:nvPr/>
        </p:nvSpPr>
        <p:spPr bwMode="auto">
          <a:xfrm>
            <a:off x="6876330" y="3284860"/>
            <a:ext cx="936625" cy="366712"/>
          </a:xfrm>
          <a:prstGeom prst="rect">
            <a:avLst/>
          </a:prstGeom>
          <a:noFill/>
          <a:ln w="9525">
            <a:noFill/>
            <a:miter lim="800000"/>
            <a:headEnd/>
            <a:tailEnd/>
          </a:ln>
        </p:spPr>
        <p:txBody>
          <a:bodyPr>
            <a:spAutoFit/>
          </a:bodyPr>
          <a:lstStyle/>
          <a:p>
            <a:pPr>
              <a:spcBef>
                <a:spcPct val="50000"/>
              </a:spcBef>
            </a:pPr>
            <a:r>
              <a:rPr lang="tr-TR"/>
              <a:t>sonra</a:t>
            </a:r>
          </a:p>
        </p:txBody>
      </p:sp>
      <p:sp>
        <p:nvSpPr>
          <p:cNvPr id="14" name="AutoShape 12"/>
          <p:cNvSpPr>
            <a:spLocks noChangeArrowheads="1"/>
          </p:cNvSpPr>
          <p:nvPr/>
        </p:nvSpPr>
        <p:spPr bwMode="auto">
          <a:xfrm>
            <a:off x="6012160" y="4725144"/>
            <a:ext cx="1657350" cy="287337"/>
          </a:xfrm>
          <a:prstGeom prst="leftRightArrow">
            <a:avLst>
              <a:gd name="adj1" fmla="val 50000"/>
              <a:gd name="adj2" fmla="val 115359"/>
            </a:avLst>
          </a:prstGeom>
          <a:solidFill>
            <a:schemeClr val="tx2"/>
          </a:solidFill>
          <a:ln w="9525">
            <a:solidFill>
              <a:schemeClr val="tx1"/>
            </a:solidFill>
            <a:miter lim="800000"/>
            <a:headEnd/>
            <a:tailEnd/>
          </a:ln>
        </p:spPr>
        <p:txBody>
          <a:bodyPr wrap="none" anchor="ctr"/>
          <a:lstStyle/>
          <a:p>
            <a:endParaRPr lang="en-US"/>
          </a:p>
        </p:txBody>
      </p:sp>
      <p:pic>
        <p:nvPicPr>
          <p:cNvPr id="15" name="Picture 14" descr="MCj02805640000[1]"/>
          <p:cNvPicPr>
            <a:picLocks noChangeAspect="1" noChangeArrowheads="1"/>
          </p:cNvPicPr>
          <p:nvPr/>
        </p:nvPicPr>
        <p:blipFill>
          <a:blip r:embed="rId2" cstate="print"/>
          <a:srcRect/>
          <a:stretch>
            <a:fillRect/>
          </a:stretch>
        </p:blipFill>
        <p:spPr bwMode="auto">
          <a:xfrm>
            <a:off x="7882235" y="4437806"/>
            <a:ext cx="935037" cy="762000"/>
          </a:xfrm>
          <a:prstGeom prst="rect">
            <a:avLst/>
          </a:prstGeom>
          <a:noFill/>
          <a:ln w="9525">
            <a:noFill/>
            <a:miter lim="800000"/>
            <a:headEnd/>
            <a:tailEnd/>
          </a:ln>
        </p:spPr>
      </p:pic>
      <p:pic>
        <p:nvPicPr>
          <p:cNvPr id="16" name="Picture 15" descr="MCj02805640000[1]"/>
          <p:cNvPicPr>
            <a:picLocks noChangeAspect="1" noChangeArrowheads="1"/>
          </p:cNvPicPr>
          <p:nvPr/>
        </p:nvPicPr>
        <p:blipFill>
          <a:blip r:embed="rId2" cstate="print"/>
          <a:srcRect/>
          <a:stretch>
            <a:fillRect/>
          </a:stretch>
        </p:blipFill>
        <p:spPr bwMode="auto">
          <a:xfrm>
            <a:off x="4786610" y="4437806"/>
            <a:ext cx="935037" cy="762000"/>
          </a:xfrm>
          <a:prstGeom prst="rect">
            <a:avLst/>
          </a:prstGeom>
          <a:noFill/>
          <a:ln w="9525">
            <a:noFill/>
            <a:miter lim="800000"/>
            <a:headEnd/>
            <a:tailEnd/>
          </a:ln>
        </p:spPr>
      </p:pic>
      <p:sp>
        <p:nvSpPr>
          <p:cNvPr id="17" name="Text Box 20"/>
          <p:cNvSpPr txBox="1">
            <a:spLocks noChangeArrowheads="1"/>
          </p:cNvSpPr>
          <p:nvPr/>
        </p:nvSpPr>
        <p:spPr bwMode="auto">
          <a:xfrm>
            <a:off x="6299497" y="4941044"/>
            <a:ext cx="1223963" cy="366712"/>
          </a:xfrm>
          <a:prstGeom prst="rect">
            <a:avLst/>
          </a:prstGeom>
          <a:noFill/>
          <a:ln w="9525">
            <a:noFill/>
            <a:miter lim="800000"/>
            <a:headEnd/>
            <a:tailEnd/>
          </a:ln>
        </p:spPr>
        <p:txBody>
          <a:bodyPr>
            <a:spAutoFit/>
          </a:bodyPr>
          <a:lstStyle/>
          <a:p>
            <a:pPr>
              <a:spcBef>
                <a:spcPct val="50000"/>
              </a:spcBef>
            </a:pPr>
            <a:r>
              <a:rPr lang="tr-TR"/>
              <a:t>aynı anda</a:t>
            </a: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solidFill>
                  <a:srgbClr val="0070C0"/>
                </a:solidFill>
                <a:latin typeface="Comic Sans MS" pitchFamily="66" charset="0"/>
              </a:rPr>
              <a:t>4. Taşıma (</a:t>
            </a:r>
            <a:r>
              <a:rPr lang="tr-TR" dirty="0" smtClean="0">
                <a:solidFill>
                  <a:srgbClr val="0070C0"/>
                </a:solidFill>
                <a:effectLst/>
                <a:latin typeface="Comic Sans MS" pitchFamily="66" charset="0"/>
              </a:rPr>
              <a:t>Transport </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p:txBody>
          <a:bodyPr/>
          <a:lstStyle/>
          <a:p>
            <a:pPr>
              <a:buNone/>
            </a:pPr>
            <a:r>
              <a:rPr lang="tr-TR" dirty="0" smtClean="0">
                <a:latin typeface="Comic Sans MS" pitchFamily="66" charset="0"/>
              </a:rPr>
              <a:t>   Bu katman 5-7 ve 1-3 arası katmanlar arası bağlantıyı sağlar. </a:t>
            </a:r>
          </a:p>
          <a:p>
            <a:pPr lvl="1"/>
            <a:r>
              <a:rPr lang="tr-TR" dirty="0" smtClean="0">
                <a:latin typeface="Comic Sans MS" pitchFamily="66" charset="0"/>
              </a:rPr>
              <a:t>Üst katmandan aldığı verileri bölümlere (</a:t>
            </a:r>
            <a:r>
              <a:rPr lang="tr-TR" dirty="0" err="1" smtClean="0">
                <a:latin typeface="Comic Sans MS" pitchFamily="66" charset="0"/>
              </a:rPr>
              <a:t>segment</a:t>
            </a:r>
            <a:r>
              <a:rPr lang="tr-TR" dirty="0" smtClean="0">
                <a:latin typeface="Comic Sans MS" pitchFamily="66" charset="0"/>
              </a:rPr>
              <a:t>) ayırarak bir alt katmana iletir,  </a:t>
            </a:r>
          </a:p>
          <a:p>
            <a:pPr lvl="1"/>
            <a:r>
              <a:rPr lang="tr-TR" dirty="0" smtClean="0">
                <a:latin typeface="Comic Sans MS" pitchFamily="66" charset="0"/>
              </a:rPr>
              <a:t>Bir üst katmana bu bölümleri birleştirerek sunar. </a:t>
            </a:r>
          </a:p>
          <a:p>
            <a:endParaRPr lang="tr-TR" dirty="0" smtClean="0">
              <a:latin typeface="Comic Sans MS" pitchFamily="66" charset="0"/>
            </a:endParaRPr>
          </a:p>
          <a:p>
            <a:pPr>
              <a:buNone/>
            </a:pPr>
            <a:r>
              <a:rPr lang="tr-TR" dirty="0" smtClean="0">
                <a:latin typeface="Comic Sans MS" pitchFamily="66" charset="0"/>
              </a:rPr>
              <a:t>   İki düğüm arasında mantıksal bir bağlantının kurulmasını sağlar. </a:t>
            </a:r>
          </a:p>
          <a:p>
            <a:pPr>
              <a:buNone/>
            </a:pPr>
            <a:endParaRPr lang="tr-TR" dirty="0" smtClean="0"/>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latin typeface="Comic Sans MS" pitchFamily="66" charset="0"/>
              </a:rPr>
              <a:t>   Aynı zamanda akış kontrolü (</a:t>
            </a:r>
            <a:r>
              <a:rPr lang="tr-TR" dirty="0" err="1" smtClean="0">
                <a:latin typeface="Comic Sans MS" pitchFamily="66" charset="0"/>
              </a:rPr>
              <a:t>flow</a:t>
            </a:r>
            <a:r>
              <a:rPr lang="tr-TR" dirty="0" smtClean="0">
                <a:latin typeface="Comic Sans MS" pitchFamily="66" charset="0"/>
              </a:rPr>
              <a:t> </a:t>
            </a:r>
            <a:r>
              <a:rPr lang="tr-TR" dirty="0" err="1" smtClean="0">
                <a:latin typeface="Comic Sans MS" pitchFamily="66" charset="0"/>
              </a:rPr>
              <a:t>control</a:t>
            </a:r>
            <a:r>
              <a:rPr lang="tr-TR" dirty="0" smtClean="0">
                <a:latin typeface="Comic Sans MS" pitchFamily="66" charset="0"/>
              </a:rPr>
              <a:t>) kullanarak karşı tarafa gönderilen verinin yerine ulaşıp ulaşmadığını kontrol eder. </a:t>
            </a:r>
          </a:p>
          <a:p>
            <a:pPr>
              <a:buNone/>
            </a:pPr>
            <a:r>
              <a:rPr lang="tr-TR" dirty="0" smtClean="0">
                <a:latin typeface="Comic Sans MS" pitchFamily="66" charset="0"/>
              </a:rPr>
              <a:t>   Karşı tarafa gönderilen bölümlerin gönderilen sırayla birleştirilmesini sağlar.</a:t>
            </a:r>
          </a:p>
          <a:p>
            <a:pPr>
              <a:buNone/>
            </a:pPr>
            <a:r>
              <a:rPr lang="tr-TR" dirty="0" smtClean="0">
                <a:latin typeface="Comic Sans MS" pitchFamily="66" charset="0"/>
              </a:rPr>
              <a:t>   Örnek; </a:t>
            </a:r>
            <a:r>
              <a:rPr lang="en-US" dirty="0" smtClean="0">
                <a:latin typeface="Comic Sans MS" pitchFamily="66" charset="0"/>
              </a:rPr>
              <a:t>TCP, UDP</a:t>
            </a:r>
            <a:r>
              <a:rPr lang="tr-TR" dirty="0" smtClean="0">
                <a:latin typeface="Comic Sans MS" pitchFamily="66" charset="0"/>
              </a:rPr>
              <a:t> (</a:t>
            </a:r>
            <a:r>
              <a:rPr lang="en-US" dirty="0" smtClean="0">
                <a:latin typeface="Comic Sans MS" pitchFamily="66" charset="0"/>
              </a:rPr>
              <a:t>User Datagram Protocol</a:t>
            </a:r>
            <a:r>
              <a:rPr lang="tr-TR" dirty="0" smtClean="0">
                <a:latin typeface="Comic Sans MS" pitchFamily="66" charset="0"/>
              </a:rPr>
              <a:t>)</a:t>
            </a:r>
            <a:r>
              <a:rPr lang="en-US" dirty="0" smtClean="0">
                <a:latin typeface="Comic Sans MS" pitchFamily="66" charset="0"/>
              </a:rPr>
              <a:t>, SPX</a:t>
            </a:r>
            <a:r>
              <a:rPr lang="tr-TR" dirty="0" smtClean="0">
                <a:latin typeface="Comic Sans MS" pitchFamily="66" charset="0"/>
              </a:rPr>
              <a:t>.</a:t>
            </a: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solidFill>
                  <a:srgbClr val="0070C0"/>
                </a:solidFill>
                <a:latin typeface="Comic Sans MS" pitchFamily="66" charset="0"/>
              </a:rPr>
              <a:t>3. Ağ (Network)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p:txBody>
          <a:bodyPr/>
          <a:lstStyle/>
          <a:p>
            <a:pPr>
              <a:lnSpc>
                <a:spcPct val="90000"/>
              </a:lnSpc>
              <a:buNone/>
            </a:pPr>
            <a:r>
              <a:rPr lang="tr-TR" dirty="0" smtClean="0">
                <a:latin typeface="Comic Sans MS" pitchFamily="66" charset="0"/>
              </a:rPr>
              <a:t>   Bu katmanda iletilen veri blokları paket olarak adlandırılır. </a:t>
            </a:r>
          </a:p>
          <a:p>
            <a:pPr>
              <a:lnSpc>
                <a:spcPct val="90000"/>
              </a:lnSpc>
              <a:buNone/>
            </a:pPr>
            <a:r>
              <a:rPr lang="tr-TR" dirty="0" smtClean="0">
                <a:latin typeface="Comic Sans MS" pitchFamily="66" charset="0"/>
              </a:rPr>
              <a:t>   Bu katman, veri paketlerinin ağ adreslerini kullanarak bu paketleri uygun ağlara yönlendirme işini yapar. </a:t>
            </a:r>
          </a:p>
          <a:p>
            <a:pPr>
              <a:lnSpc>
                <a:spcPct val="90000"/>
              </a:lnSpc>
              <a:buNone/>
            </a:pPr>
            <a:r>
              <a:rPr lang="tr-TR" dirty="0" smtClean="0">
                <a:latin typeface="Comic Sans MS" pitchFamily="66" charset="0"/>
              </a:rPr>
              <a:t>   Adresleme işlemlerini (Mantıksal adres ve fiziksel adres çevrimleri) yürütür.</a:t>
            </a:r>
          </a:p>
          <a:p>
            <a:pPr>
              <a:lnSpc>
                <a:spcPct val="90000"/>
              </a:lnSpc>
              <a:buNone/>
            </a:pPr>
            <a:r>
              <a:rPr lang="tr-TR" dirty="0" smtClean="0">
                <a:latin typeface="Comic Sans MS" pitchFamily="66" charset="0"/>
              </a:rPr>
              <a:t>   Yönlendiriciler (</a:t>
            </a:r>
            <a:r>
              <a:rPr lang="tr-TR" dirty="0" err="1" smtClean="0">
                <a:latin typeface="Comic Sans MS" pitchFamily="66" charset="0"/>
              </a:rPr>
              <a:t>Router</a:t>
            </a:r>
            <a:r>
              <a:rPr lang="tr-TR" dirty="0" smtClean="0">
                <a:latin typeface="Comic Sans MS" pitchFamily="66" charset="0"/>
              </a:rPr>
              <a:t>) bu katmanda tanımlıdırlar. </a:t>
            </a:r>
          </a:p>
          <a:p>
            <a:pPr>
              <a:lnSpc>
                <a:spcPct val="90000"/>
              </a:lnSpc>
              <a:buNone/>
            </a:pPr>
            <a:r>
              <a:rPr lang="tr-TR" dirty="0" smtClean="0">
                <a:latin typeface="Comic Sans MS" pitchFamily="66" charset="0"/>
              </a:rPr>
              <a:t>   Örnek; IP ve IPX.</a:t>
            </a:r>
          </a:p>
          <a:p>
            <a:pPr>
              <a:buNone/>
            </a:pPr>
            <a:endParaRPr lang="tr-TR" dirty="0"/>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dirty="0" smtClean="0">
                <a:solidFill>
                  <a:srgbClr val="0070C0"/>
                </a:solidFill>
                <a:latin typeface="Comic Sans MS" pitchFamily="66" charset="0"/>
              </a:rPr>
              <a:t>2. Veri İletim (Data Link)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p:txBody>
          <a:bodyPr>
            <a:normAutofit fontScale="92500" lnSpcReduction="20000"/>
          </a:bodyPr>
          <a:lstStyle/>
          <a:p>
            <a:pPr>
              <a:lnSpc>
                <a:spcPct val="90000"/>
              </a:lnSpc>
              <a:buNone/>
            </a:pPr>
            <a:r>
              <a:rPr lang="tr-TR" sz="2400" dirty="0" smtClean="0">
                <a:latin typeface="Comic Sans MS" pitchFamily="66" charset="0"/>
              </a:rPr>
              <a:t>   Ağ katmanından aldığı veri paketlerine hata kontrol bitlerini ekleyerek çerçeve (</a:t>
            </a:r>
            <a:r>
              <a:rPr lang="tr-TR" sz="2400" dirty="0" err="1" smtClean="0">
                <a:latin typeface="Comic Sans MS" pitchFamily="66" charset="0"/>
              </a:rPr>
              <a:t>frame</a:t>
            </a:r>
            <a:r>
              <a:rPr lang="tr-TR" sz="2400" dirty="0" smtClean="0">
                <a:latin typeface="Comic Sans MS" pitchFamily="66" charset="0"/>
              </a:rPr>
              <a:t>) halinde fiziksel katmana iletme işinden sorumludur. </a:t>
            </a:r>
          </a:p>
          <a:p>
            <a:pPr>
              <a:lnSpc>
                <a:spcPct val="90000"/>
              </a:lnSpc>
              <a:buNone/>
            </a:pPr>
            <a:r>
              <a:rPr lang="tr-TR" sz="2400" dirty="0" smtClean="0">
                <a:latin typeface="Comic Sans MS" pitchFamily="66" charset="0"/>
              </a:rPr>
              <a:t>   İletilen çerçevenin doğru mu yoksa yanlış mı iletildiğini kontrol eder, eğer çerçeve hatalı iletilmişse çerçevenin yeniden gönderilmesini sağlar. </a:t>
            </a:r>
          </a:p>
          <a:p>
            <a:pPr>
              <a:lnSpc>
                <a:spcPct val="90000"/>
              </a:lnSpc>
              <a:buNone/>
            </a:pPr>
            <a:r>
              <a:rPr lang="tr-TR" sz="2400" dirty="0" smtClean="0">
                <a:latin typeface="Comic Sans MS" pitchFamily="66" charset="0"/>
              </a:rPr>
              <a:t>   Ayrıca ağ üzerindeki diğer bilgisayarları tanımlama, kablonun o anda kimin tarafından kullanıldığının tespitini yapar.</a:t>
            </a:r>
          </a:p>
          <a:p>
            <a:pPr>
              <a:lnSpc>
                <a:spcPct val="90000"/>
              </a:lnSpc>
              <a:buNone/>
            </a:pPr>
            <a:r>
              <a:rPr lang="tr-TR" sz="2400" dirty="0" smtClean="0">
                <a:latin typeface="Comic Sans MS" pitchFamily="66" charset="0"/>
              </a:rPr>
              <a:t>   Örn: Ethernet, </a:t>
            </a:r>
            <a:r>
              <a:rPr lang="tr-TR" sz="2400" dirty="0" err="1" smtClean="0">
                <a:latin typeface="Comic Sans MS" pitchFamily="66" charset="0"/>
              </a:rPr>
              <a:t>Frame</a:t>
            </a:r>
            <a:r>
              <a:rPr lang="tr-TR" sz="2400" dirty="0" smtClean="0">
                <a:latin typeface="Comic Sans MS" pitchFamily="66" charset="0"/>
              </a:rPr>
              <a:t> </a:t>
            </a:r>
            <a:r>
              <a:rPr lang="tr-TR" sz="2400" dirty="0" err="1" smtClean="0">
                <a:latin typeface="Comic Sans MS" pitchFamily="66" charset="0"/>
              </a:rPr>
              <a:t>Relay</a:t>
            </a:r>
            <a:r>
              <a:rPr lang="tr-TR" sz="2400" dirty="0" smtClean="0">
                <a:latin typeface="Comic Sans MS" pitchFamily="66" charset="0"/>
              </a:rPr>
              <a:t>, ISDN, </a:t>
            </a:r>
            <a:r>
              <a:rPr lang="tr-TR" sz="2400" dirty="0" err="1" smtClean="0">
                <a:latin typeface="Comic Sans MS" pitchFamily="66" charset="0"/>
              </a:rPr>
              <a:t>Switch</a:t>
            </a:r>
            <a:r>
              <a:rPr lang="tr-TR" sz="2400" dirty="0" smtClean="0">
                <a:latin typeface="Comic Sans MS" pitchFamily="66" charset="0"/>
              </a:rPr>
              <a:t> ve </a:t>
            </a:r>
            <a:r>
              <a:rPr lang="tr-TR" sz="2400" dirty="0" err="1" smtClean="0">
                <a:latin typeface="Comic Sans MS" pitchFamily="66" charset="0"/>
              </a:rPr>
              <a:t>Bridge</a:t>
            </a:r>
            <a:r>
              <a:rPr lang="tr-TR" sz="2400" dirty="0" smtClean="0">
                <a:latin typeface="Comic Sans MS" pitchFamily="66" charset="0"/>
              </a:rPr>
              <a:t>.</a:t>
            </a: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620688"/>
            <a:ext cx="8229600" cy="5458611"/>
          </a:xfrm>
        </p:spPr>
        <p:txBody>
          <a:bodyPr>
            <a:noAutofit/>
          </a:bodyPr>
          <a:lstStyle/>
          <a:p>
            <a:endParaRPr lang="tr-TR" sz="1800" dirty="0" smtClean="0"/>
          </a:p>
          <a:p>
            <a:endParaRPr lang="tr-TR" sz="1800" dirty="0" smtClean="0"/>
          </a:p>
          <a:p>
            <a:pPr>
              <a:buNone/>
            </a:pPr>
            <a:r>
              <a:rPr lang="tr-TR" sz="2400" dirty="0" smtClean="0">
                <a:latin typeface="Comic Sans MS" pitchFamily="66" charset="0"/>
              </a:rPr>
              <a:t>    </a:t>
            </a:r>
            <a:r>
              <a:rPr lang="tr-TR" sz="2400" dirty="0" smtClean="0">
                <a:latin typeface="Comic Sans MS" pitchFamily="66" charset="0"/>
                <a:cs typeface="Arial" pitchFamily="34" charset="0"/>
              </a:rPr>
              <a:t>OSI (</a:t>
            </a:r>
            <a:r>
              <a:rPr lang="tr-TR" sz="2400" dirty="0" err="1" smtClean="0">
                <a:latin typeface="Comic Sans MS" pitchFamily="66" charset="0"/>
                <a:cs typeface="Arial" pitchFamily="34" charset="0"/>
              </a:rPr>
              <a:t>Open</a:t>
            </a:r>
            <a:r>
              <a:rPr lang="tr-TR" sz="2400" dirty="0" smtClean="0">
                <a:latin typeface="Comic Sans MS" pitchFamily="66" charset="0"/>
                <a:cs typeface="Arial" pitchFamily="34" charset="0"/>
              </a:rPr>
              <a:t> </a:t>
            </a:r>
            <a:r>
              <a:rPr lang="tr-TR" sz="2400" dirty="0" err="1" smtClean="0">
                <a:latin typeface="Comic Sans MS" pitchFamily="66" charset="0"/>
                <a:cs typeface="Arial" pitchFamily="34" charset="0"/>
              </a:rPr>
              <a:t>System</a:t>
            </a:r>
            <a:r>
              <a:rPr lang="tr-TR" sz="2400" dirty="0" smtClean="0">
                <a:latin typeface="Comic Sans MS" pitchFamily="66" charset="0"/>
                <a:cs typeface="Arial" pitchFamily="34" charset="0"/>
              </a:rPr>
              <a:t> </a:t>
            </a:r>
            <a:r>
              <a:rPr lang="tr-TR" sz="2400" dirty="0" err="1" smtClean="0">
                <a:latin typeface="Comic Sans MS" pitchFamily="66" charset="0"/>
                <a:cs typeface="Arial" pitchFamily="34" charset="0"/>
              </a:rPr>
              <a:t>Interconnection</a:t>
            </a:r>
            <a:r>
              <a:rPr lang="tr-TR" sz="2400" dirty="0" smtClean="0">
                <a:latin typeface="Comic Sans MS" pitchFamily="66" charset="0"/>
                <a:cs typeface="Arial" pitchFamily="34" charset="0"/>
              </a:rPr>
              <a:t>) başvuru modeli, bilgisayar veri haberleşmesi sürecinde yapılması gereken işleri katmanlar düzeyinde tanımlayan bir örnek modeldir.</a:t>
            </a:r>
          </a:p>
          <a:p>
            <a:endParaRPr lang="tr-TR" sz="2400" dirty="0" smtClean="0">
              <a:latin typeface="Comic Sans MS" pitchFamily="66" charset="0"/>
              <a:cs typeface="Arial" pitchFamily="34" charset="0"/>
            </a:endParaRPr>
          </a:p>
          <a:p>
            <a:pPr>
              <a:buNone/>
            </a:pPr>
            <a:r>
              <a:rPr lang="tr-TR" sz="2400" dirty="0" smtClean="0">
                <a:latin typeface="Comic Sans MS" pitchFamily="66" charset="0"/>
                <a:cs typeface="Arial" pitchFamily="34" charset="0"/>
              </a:rPr>
              <a:t>   Bu modelde veri haberleşmesi için yapılması gereken tüm iş, birbirinden bağımsız olarak kotarılabilecek düzeyde parçalara ayrılmış ve her parçaya ait görev tanımlamaları yapılmıştır. OSI başvuru modeli diğer tüm protokol ve standartların açıklanmasında örnek bir başvuru modeli olmuştur.</a:t>
            </a: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95536" y="260648"/>
            <a:ext cx="8229600" cy="1143000"/>
          </a:xfrm>
        </p:spPr>
        <p:txBody>
          <a:bodyPr>
            <a:normAutofit fontScale="90000"/>
          </a:bodyPr>
          <a:lstStyle/>
          <a:p>
            <a:r>
              <a:rPr lang="tr-TR" sz="3100" dirty="0" smtClean="0">
                <a:solidFill>
                  <a:schemeClr val="tx1"/>
                </a:solidFill>
                <a:effectLst>
                  <a:outerShdw blurRad="38100" dist="38100" dir="2700000" algn="tl">
                    <a:srgbClr val="000000"/>
                  </a:outerShdw>
                </a:effectLst>
                <a:latin typeface="Comic Sans MS" pitchFamily="66" charset="0"/>
              </a:rPr>
              <a:t>Veri İletim Katmanı İki Alt Katmandan Oluşur;</a:t>
            </a:r>
            <a:r>
              <a:rPr lang="tr-TR" sz="4400" dirty="0" smtClean="0">
                <a:effectLst>
                  <a:outerShdw blurRad="38100" dist="38100" dir="2700000" algn="tl">
                    <a:srgbClr val="000000"/>
                  </a:outerShdw>
                </a:effectLst>
                <a:latin typeface="Comic Sans MS" pitchFamily="66" charset="0"/>
              </a:rPr>
              <a:t/>
            </a:r>
            <a:br>
              <a:rPr lang="tr-TR" sz="4400" dirty="0" smtClean="0">
                <a:effectLst>
                  <a:outerShdw blurRad="38100" dist="38100" dir="2700000" algn="tl">
                    <a:srgbClr val="000000"/>
                  </a:outerShdw>
                </a:effectLst>
                <a:latin typeface="Comic Sans MS" pitchFamily="66" charset="0"/>
              </a:rPr>
            </a:br>
            <a:endParaRPr lang="tr-TR" dirty="0">
              <a:latin typeface="Comic Sans MS" pitchFamily="66" charset="0"/>
            </a:endParaRPr>
          </a:p>
        </p:txBody>
      </p:sp>
      <p:grpSp>
        <p:nvGrpSpPr>
          <p:cNvPr id="4" name="Group 18"/>
          <p:cNvGrpSpPr>
            <a:grpSpLocks noGrp="1"/>
          </p:cNvGrpSpPr>
          <p:nvPr/>
        </p:nvGrpSpPr>
        <p:grpSpPr bwMode="auto">
          <a:xfrm>
            <a:off x="457200" y="1481138"/>
            <a:ext cx="8229600" cy="4525962"/>
            <a:chOff x="612" y="618"/>
            <a:chExt cx="4853" cy="1950"/>
          </a:xfrm>
        </p:grpSpPr>
        <p:sp>
          <p:nvSpPr>
            <p:cNvPr id="5" name="Rectangle 5"/>
            <p:cNvSpPr>
              <a:spLocks noChangeArrowheads="1"/>
            </p:cNvSpPr>
            <p:nvPr/>
          </p:nvSpPr>
          <p:spPr bwMode="auto">
            <a:xfrm>
              <a:off x="1701" y="618"/>
              <a:ext cx="2676" cy="589"/>
            </a:xfrm>
            <a:prstGeom prst="rect">
              <a:avLst/>
            </a:prstGeom>
            <a:solidFill>
              <a:schemeClr val="tx2"/>
            </a:solidFill>
            <a:ln w="38100">
              <a:solidFill>
                <a:schemeClr val="bg2"/>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Veri İletim Katmanı</a:t>
              </a:r>
            </a:p>
            <a:p>
              <a:pPr algn="ctr">
                <a:defRPr/>
              </a:pPr>
              <a:endParaRPr lang="tr-TR"/>
            </a:p>
          </p:txBody>
        </p:sp>
        <p:sp>
          <p:nvSpPr>
            <p:cNvPr id="6" name="Rectangle 6"/>
            <p:cNvSpPr>
              <a:spLocks noChangeArrowheads="1"/>
            </p:cNvSpPr>
            <p:nvPr/>
          </p:nvSpPr>
          <p:spPr bwMode="auto">
            <a:xfrm>
              <a:off x="612" y="1797"/>
              <a:ext cx="2041" cy="771"/>
            </a:xfrm>
            <a:prstGeom prst="rect">
              <a:avLst/>
            </a:prstGeom>
            <a:solidFill>
              <a:schemeClr val="tx2"/>
            </a:solidFill>
            <a:ln w="9525">
              <a:solidFill>
                <a:schemeClr val="tx1"/>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LLC </a:t>
              </a:r>
            </a:p>
            <a:p>
              <a:pPr algn="ctr">
                <a:spcBef>
                  <a:spcPct val="50000"/>
                </a:spcBef>
                <a:defRPr/>
              </a:pPr>
              <a:r>
                <a:rPr lang="tr-TR" sz="2400">
                  <a:solidFill>
                    <a:schemeClr val="bg2"/>
                  </a:solidFill>
                  <a:effectLst>
                    <a:outerShdw blurRad="38100" dist="38100" dir="2700000" algn="tl">
                      <a:srgbClr val="000000"/>
                    </a:outerShdw>
                  </a:effectLst>
                </a:rPr>
                <a:t>(Logical Link Control)</a:t>
              </a:r>
            </a:p>
            <a:p>
              <a:pPr algn="ctr">
                <a:defRPr/>
              </a:pPr>
              <a:endParaRPr lang="tr-TR"/>
            </a:p>
          </p:txBody>
        </p:sp>
        <p:sp>
          <p:nvSpPr>
            <p:cNvPr id="7" name="Rectangle 15"/>
            <p:cNvSpPr>
              <a:spLocks noChangeArrowheads="1"/>
            </p:cNvSpPr>
            <p:nvPr/>
          </p:nvSpPr>
          <p:spPr bwMode="auto">
            <a:xfrm>
              <a:off x="3424" y="1797"/>
              <a:ext cx="2041" cy="771"/>
            </a:xfrm>
            <a:prstGeom prst="rect">
              <a:avLst/>
            </a:prstGeom>
            <a:solidFill>
              <a:schemeClr val="tx2"/>
            </a:solidFill>
            <a:ln w="9525">
              <a:solidFill>
                <a:schemeClr val="tx1"/>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MAC </a:t>
              </a:r>
            </a:p>
            <a:p>
              <a:pPr algn="ctr">
                <a:spcBef>
                  <a:spcPct val="50000"/>
                </a:spcBef>
                <a:defRPr/>
              </a:pPr>
              <a:r>
                <a:rPr lang="tr-TR" sz="2400">
                  <a:solidFill>
                    <a:schemeClr val="bg2"/>
                  </a:solidFill>
                  <a:effectLst>
                    <a:outerShdw blurRad="38100" dist="38100" dir="2700000" algn="tl">
                      <a:srgbClr val="000000"/>
                    </a:outerShdw>
                  </a:effectLst>
                </a:rPr>
                <a:t>(Media Access Control)</a:t>
              </a:r>
            </a:p>
            <a:p>
              <a:pPr algn="ctr">
                <a:defRPr/>
              </a:pPr>
              <a:endParaRPr lang="tr-TR"/>
            </a:p>
          </p:txBody>
        </p:sp>
        <p:sp>
          <p:nvSpPr>
            <p:cNvPr id="8" name="Line 16"/>
            <p:cNvSpPr>
              <a:spLocks noChangeShapeType="1"/>
            </p:cNvSpPr>
            <p:nvPr/>
          </p:nvSpPr>
          <p:spPr bwMode="auto">
            <a:xfrm flipH="1">
              <a:off x="1701" y="1207"/>
              <a:ext cx="861" cy="545"/>
            </a:xfrm>
            <a:prstGeom prst="line">
              <a:avLst/>
            </a:prstGeom>
            <a:noFill/>
            <a:ln w="19050">
              <a:solidFill>
                <a:schemeClr val="tx1"/>
              </a:solidFill>
              <a:round/>
              <a:headEnd/>
              <a:tailEnd type="triangle" w="med" len="med"/>
            </a:ln>
          </p:spPr>
          <p:txBody>
            <a:bodyPr/>
            <a:lstStyle/>
            <a:p>
              <a:endParaRPr lang="tr-TR"/>
            </a:p>
          </p:txBody>
        </p:sp>
        <p:sp>
          <p:nvSpPr>
            <p:cNvPr id="9" name="Line 17"/>
            <p:cNvSpPr>
              <a:spLocks noChangeShapeType="1"/>
            </p:cNvSpPr>
            <p:nvPr/>
          </p:nvSpPr>
          <p:spPr bwMode="auto">
            <a:xfrm>
              <a:off x="3696" y="1207"/>
              <a:ext cx="545" cy="545"/>
            </a:xfrm>
            <a:prstGeom prst="line">
              <a:avLst/>
            </a:prstGeom>
            <a:noFill/>
            <a:ln w="19050">
              <a:solidFill>
                <a:schemeClr val="tx1"/>
              </a:solidFill>
              <a:round/>
              <a:headEnd/>
              <a:tailEnd type="triangle" w="med" len="med"/>
            </a:ln>
          </p:spPr>
          <p:txBody>
            <a:bodyPr/>
            <a:lstStyle/>
            <a:p>
              <a:endParaRPr lang="tr-TR"/>
            </a:p>
          </p:txBody>
        </p:sp>
      </p:gr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115616" y="764704"/>
            <a:ext cx="8028384" cy="5544615"/>
          </a:xfrm>
        </p:spPr>
        <p:txBody>
          <a:bodyPr>
            <a:normAutofit fontScale="92500" lnSpcReduction="10000"/>
          </a:bodyPr>
          <a:lstStyle/>
          <a:p>
            <a:pPr>
              <a:lnSpc>
                <a:spcPct val="80000"/>
              </a:lnSpc>
              <a:buNone/>
            </a:pPr>
            <a:r>
              <a:rPr lang="tr-TR" sz="2800" dirty="0" smtClean="0">
                <a:solidFill>
                  <a:srgbClr val="0070C0"/>
                </a:solidFill>
                <a:latin typeface="Comic Sans MS" pitchFamily="66" charset="0"/>
              </a:rPr>
              <a:t>   </a:t>
            </a:r>
            <a:r>
              <a:rPr lang="tr-TR" sz="2800" dirty="0" err="1" smtClean="0">
                <a:solidFill>
                  <a:srgbClr val="0070C0"/>
                </a:solidFill>
                <a:latin typeface="Comic Sans MS" pitchFamily="66" charset="0"/>
              </a:rPr>
              <a:t>Media</a:t>
            </a:r>
            <a:r>
              <a:rPr lang="tr-TR" sz="2800" dirty="0" smtClean="0">
                <a:solidFill>
                  <a:srgbClr val="0070C0"/>
                </a:solidFill>
                <a:latin typeface="Comic Sans MS" pitchFamily="66" charset="0"/>
              </a:rPr>
              <a:t> Access </a:t>
            </a:r>
            <a:r>
              <a:rPr lang="tr-TR" sz="2800" dirty="0" err="1" smtClean="0">
                <a:solidFill>
                  <a:srgbClr val="0070C0"/>
                </a:solidFill>
                <a:latin typeface="Comic Sans MS" pitchFamily="66" charset="0"/>
              </a:rPr>
              <a:t>Control</a:t>
            </a:r>
            <a:r>
              <a:rPr lang="tr-TR" sz="2800" dirty="0" smtClean="0">
                <a:solidFill>
                  <a:srgbClr val="0070C0"/>
                </a:solidFill>
                <a:latin typeface="Comic Sans MS" pitchFamily="66" charset="0"/>
              </a:rPr>
              <a:t> (MAC) </a:t>
            </a:r>
          </a:p>
          <a:p>
            <a:pPr lvl="1">
              <a:lnSpc>
                <a:spcPct val="80000"/>
              </a:lnSpc>
            </a:pPr>
            <a:r>
              <a:rPr lang="tr-TR" sz="2400" dirty="0" smtClean="0">
                <a:latin typeface="Comic Sans MS" pitchFamily="66" charset="0"/>
              </a:rPr>
              <a:t>MAC alt katmanı veriyi hata kontrol kodu (CRC), alıcı ve gönderenin MAC adresleri ile beraber paketler ve fiziksel katmana aktarır. </a:t>
            </a:r>
          </a:p>
          <a:p>
            <a:pPr lvl="1">
              <a:lnSpc>
                <a:spcPct val="80000"/>
              </a:lnSpc>
            </a:pPr>
            <a:r>
              <a:rPr lang="tr-TR" sz="2400" dirty="0" smtClean="0">
                <a:latin typeface="Comic Sans MS" pitchFamily="66" charset="0"/>
              </a:rPr>
              <a:t>Alıcı tarafta da bu işlemleri tersine yapıp veriyi veri bağlantısı içindeki ikinci alt katman olan </a:t>
            </a:r>
            <a:r>
              <a:rPr lang="tr-TR" sz="2400" dirty="0" err="1" smtClean="0">
                <a:latin typeface="Comic Sans MS" pitchFamily="66" charset="0"/>
              </a:rPr>
              <a:t>LLC'ye</a:t>
            </a:r>
            <a:r>
              <a:rPr lang="tr-TR" sz="2400" dirty="0" smtClean="0">
                <a:latin typeface="Comic Sans MS" pitchFamily="66" charset="0"/>
              </a:rPr>
              <a:t> aktarmak görevi yine MAC alt katmanına aittir. </a:t>
            </a:r>
          </a:p>
          <a:p>
            <a:pPr>
              <a:lnSpc>
                <a:spcPct val="80000"/>
              </a:lnSpc>
              <a:buNone/>
            </a:pPr>
            <a:r>
              <a:rPr lang="tr-TR" sz="2800" dirty="0" smtClean="0">
                <a:solidFill>
                  <a:srgbClr val="0070C0"/>
                </a:solidFill>
                <a:latin typeface="Comic Sans MS" pitchFamily="66" charset="0"/>
              </a:rPr>
              <a:t>   </a:t>
            </a:r>
            <a:r>
              <a:rPr lang="tr-TR" sz="2800" dirty="0" err="1" smtClean="0">
                <a:solidFill>
                  <a:srgbClr val="0070C0"/>
                </a:solidFill>
                <a:latin typeface="Comic Sans MS" pitchFamily="66" charset="0"/>
              </a:rPr>
              <a:t>Logical</a:t>
            </a:r>
            <a:r>
              <a:rPr lang="tr-TR" sz="2800" dirty="0" smtClean="0">
                <a:solidFill>
                  <a:srgbClr val="0070C0"/>
                </a:solidFill>
                <a:latin typeface="Comic Sans MS" pitchFamily="66" charset="0"/>
              </a:rPr>
              <a:t> Link </a:t>
            </a:r>
            <a:r>
              <a:rPr lang="tr-TR" sz="2800" dirty="0" err="1" smtClean="0">
                <a:solidFill>
                  <a:srgbClr val="0070C0"/>
                </a:solidFill>
                <a:latin typeface="Comic Sans MS" pitchFamily="66" charset="0"/>
              </a:rPr>
              <a:t>Control</a:t>
            </a:r>
            <a:r>
              <a:rPr lang="tr-TR" sz="2800" dirty="0" smtClean="0">
                <a:solidFill>
                  <a:srgbClr val="0070C0"/>
                </a:solidFill>
                <a:latin typeface="Comic Sans MS" pitchFamily="66" charset="0"/>
              </a:rPr>
              <a:t> (LLC) </a:t>
            </a:r>
          </a:p>
          <a:p>
            <a:pPr lvl="1">
              <a:lnSpc>
                <a:spcPct val="80000"/>
              </a:lnSpc>
            </a:pPr>
            <a:r>
              <a:rPr lang="tr-TR" sz="2400" dirty="0" smtClean="0">
                <a:latin typeface="Comic Sans MS" pitchFamily="66" charset="0"/>
              </a:rPr>
              <a:t>LLC alt katmanı bir üst katman olan ağ katmanı için geçiş görevi görür. Protokole özel mantıksal </a:t>
            </a:r>
            <a:r>
              <a:rPr lang="tr-TR" sz="2400" dirty="0" err="1" smtClean="0">
                <a:latin typeface="Comic Sans MS" pitchFamily="66" charset="0"/>
              </a:rPr>
              <a:t>portlar</a:t>
            </a:r>
            <a:r>
              <a:rPr lang="tr-TR" sz="2400" dirty="0" smtClean="0">
                <a:latin typeface="Comic Sans MS" pitchFamily="66" charset="0"/>
              </a:rPr>
              <a:t> oluşturur (</a:t>
            </a:r>
            <a:r>
              <a:rPr lang="tr-TR" sz="2400" i="1" dirty="0" smtClean="0">
                <a:latin typeface="Comic Sans MS" pitchFamily="66" charset="0"/>
              </a:rPr>
              <a:t>Service Access </a:t>
            </a:r>
            <a:r>
              <a:rPr lang="tr-TR" sz="2400" i="1" dirty="0" err="1" smtClean="0">
                <a:latin typeface="Comic Sans MS" pitchFamily="66" charset="0"/>
              </a:rPr>
              <a:t>Points</a:t>
            </a:r>
            <a:r>
              <a:rPr lang="tr-TR" sz="2400" dirty="0" smtClean="0">
                <a:latin typeface="Comic Sans MS" pitchFamily="66" charset="0"/>
              </a:rPr>
              <a:t>, SAP). Böylece kaynak </a:t>
            </a:r>
            <a:r>
              <a:rPr lang="tr-TR" sz="2400" dirty="0" err="1" smtClean="0">
                <a:latin typeface="Comic Sans MS" pitchFamily="66" charset="0"/>
              </a:rPr>
              <a:t>makinada</a:t>
            </a:r>
            <a:r>
              <a:rPr lang="tr-TR" sz="2400" dirty="0" smtClean="0">
                <a:latin typeface="Comic Sans MS" pitchFamily="66" charset="0"/>
              </a:rPr>
              <a:t> ve hedef </a:t>
            </a:r>
            <a:r>
              <a:rPr lang="tr-TR" sz="2400" dirty="0" err="1" smtClean="0">
                <a:latin typeface="Comic Sans MS" pitchFamily="66" charset="0"/>
              </a:rPr>
              <a:t>makinada</a:t>
            </a:r>
            <a:r>
              <a:rPr lang="tr-TR" sz="2400" dirty="0" smtClean="0">
                <a:latin typeface="Comic Sans MS" pitchFamily="66" charset="0"/>
              </a:rPr>
              <a:t> aynı protokoller iletişime geçebilir (örneğin TCP/IP). </a:t>
            </a:r>
          </a:p>
          <a:p>
            <a:pPr lvl="1">
              <a:lnSpc>
                <a:spcPct val="80000"/>
              </a:lnSpc>
            </a:pPr>
            <a:r>
              <a:rPr lang="tr-TR" sz="2400" dirty="0" smtClean="0">
                <a:latin typeface="Comic Sans MS" pitchFamily="66" charset="0"/>
              </a:rPr>
              <a:t>LLC ayrıca veri paketlerinden bozuk gidenlerin (veya karşı taraf için alınanların) tekrar gönderilmesinden sorumludur. </a:t>
            </a:r>
            <a:r>
              <a:rPr lang="tr-TR" sz="2400" i="1" dirty="0" err="1" smtClean="0">
                <a:latin typeface="Comic Sans MS" pitchFamily="66" charset="0"/>
              </a:rPr>
              <a:t>Flow</a:t>
            </a:r>
            <a:r>
              <a:rPr lang="tr-TR" sz="2400" i="1" dirty="0" smtClean="0">
                <a:latin typeface="Comic Sans MS" pitchFamily="66" charset="0"/>
              </a:rPr>
              <a:t> </a:t>
            </a:r>
            <a:r>
              <a:rPr lang="tr-TR" sz="2400" i="1" dirty="0" err="1" smtClean="0">
                <a:latin typeface="Comic Sans MS" pitchFamily="66" charset="0"/>
              </a:rPr>
              <a:t>Control</a:t>
            </a:r>
            <a:r>
              <a:rPr lang="tr-TR" sz="2400" dirty="0" smtClean="0">
                <a:latin typeface="Comic Sans MS" pitchFamily="66" charset="0"/>
              </a:rPr>
              <a:t> yani alıcının </a:t>
            </a:r>
            <a:r>
              <a:rPr lang="tr-TR" sz="2400" dirty="0" err="1" smtClean="0">
                <a:latin typeface="Comic Sans MS" pitchFamily="66" charset="0"/>
              </a:rPr>
              <a:t>işleyebileğinden</a:t>
            </a:r>
            <a:r>
              <a:rPr lang="tr-TR" sz="2400" dirty="0" smtClean="0">
                <a:latin typeface="Comic Sans MS" pitchFamily="66" charset="0"/>
              </a:rPr>
              <a:t> fazla veri paketi gönderilerek boğulmasının engellenmesi de </a:t>
            </a:r>
            <a:r>
              <a:rPr lang="tr-TR" sz="2400" dirty="0" err="1" smtClean="0">
                <a:latin typeface="Comic Sans MS" pitchFamily="66" charset="0"/>
              </a:rPr>
              <a:t>LLC'nin</a:t>
            </a:r>
            <a:r>
              <a:rPr lang="tr-TR" sz="2400" dirty="0" smtClean="0">
                <a:latin typeface="Comic Sans MS" pitchFamily="66" charset="0"/>
              </a:rPr>
              <a:t> görevidir. </a:t>
            </a:r>
          </a:p>
          <a:p>
            <a:endParaRPr lang="tr-TR" dirty="0" smtClean="0"/>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solidFill>
                  <a:srgbClr val="0070C0"/>
                </a:solidFill>
                <a:latin typeface="Comic Sans MS" pitchFamily="66" charset="0"/>
              </a:rPr>
              <a:t>1. Fiziksel (</a:t>
            </a:r>
            <a:r>
              <a:rPr lang="tr-TR" dirty="0" err="1" smtClean="0">
                <a:solidFill>
                  <a:srgbClr val="0070C0"/>
                </a:solidFill>
                <a:latin typeface="Comic Sans MS" pitchFamily="66" charset="0"/>
              </a:rPr>
              <a:t>Physical</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p:txBody>
          <a:bodyPr/>
          <a:lstStyle/>
          <a:p>
            <a:pPr>
              <a:lnSpc>
                <a:spcPct val="90000"/>
              </a:lnSpc>
              <a:buNone/>
            </a:pPr>
            <a:r>
              <a:rPr lang="tr-TR" sz="2400" dirty="0" smtClean="0">
                <a:latin typeface="Comic Sans MS" pitchFamily="66" charset="0"/>
              </a:rPr>
              <a:t>   Verilerin fiziksel olarak gönderilmesi ve alınmasından sorumludur. </a:t>
            </a:r>
          </a:p>
          <a:p>
            <a:pPr>
              <a:lnSpc>
                <a:spcPct val="90000"/>
              </a:lnSpc>
              <a:buNone/>
            </a:pPr>
            <a:r>
              <a:rPr lang="tr-TR" sz="2400" dirty="0" smtClean="0">
                <a:latin typeface="Comic Sans MS" pitchFamily="66" charset="0"/>
              </a:rPr>
              <a:t>   Bu katmanda tanımlanan standartlar taşınan verinin içeriğiyle ilgilenmezler. Daha çok işaretin şekli,fiziksel katmanda kullanılacak </a:t>
            </a:r>
            <a:r>
              <a:rPr lang="tr-TR" sz="2400" dirty="0" err="1" smtClean="0">
                <a:latin typeface="Comic Sans MS" pitchFamily="66" charset="0"/>
              </a:rPr>
              <a:t>konnektör</a:t>
            </a:r>
            <a:r>
              <a:rPr lang="tr-TR" sz="2400" dirty="0" smtClean="0">
                <a:latin typeface="Comic Sans MS" pitchFamily="66" charset="0"/>
              </a:rPr>
              <a:t> türü, kablo türü gibi elektriksel ve mekanik özelliklerle ilgilenir. </a:t>
            </a:r>
          </a:p>
          <a:p>
            <a:pPr>
              <a:lnSpc>
                <a:spcPct val="90000"/>
              </a:lnSpc>
              <a:buNone/>
            </a:pPr>
            <a:r>
              <a:rPr lang="tr-TR" sz="2400" dirty="0" smtClean="0">
                <a:latin typeface="Comic Sans MS" pitchFamily="66" charset="0"/>
              </a:rPr>
              <a:t>   </a:t>
            </a:r>
            <a:r>
              <a:rPr lang="tr-TR" sz="2400" dirty="0" err="1" smtClean="0">
                <a:latin typeface="Comic Sans MS" pitchFamily="66" charset="0"/>
              </a:rPr>
              <a:t>Hub’lar</a:t>
            </a:r>
            <a:r>
              <a:rPr lang="tr-TR" sz="2400" dirty="0" smtClean="0">
                <a:latin typeface="Comic Sans MS" pitchFamily="66" charset="0"/>
              </a:rPr>
              <a:t> fiziksel katmanda tanımlıdır.</a:t>
            </a:r>
          </a:p>
          <a:p>
            <a:pPr>
              <a:lnSpc>
                <a:spcPct val="90000"/>
              </a:lnSpc>
              <a:buNone/>
            </a:pPr>
            <a:r>
              <a:rPr lang="tr-TR" sz="2400" dirty="0" smtClean="0">
                <a:latin typeface="Comic Sans MS" pitchFamily="66" charset="0"/>
              </a:rPr>
              <a:t>   10BaseT, 100BaseT, UTP, RJ-45 (</a:t>
            </a:r>
            <a:r>
              <a:rPr lang="tr-TR" sz="2400" dirty="0" err="1" smtClean="0">
                <a:latin typeface="Comic Sans MS" pitchFamily="66" charset="0"/>
              </a:rPr>
              <a:t>Token</a:t>
            </a:r>
            <a:r>
              <a:rPr lang="tr-TR" sz="2400" dirty="0" smtClean="0">
                <a:latin typeface="Comic Sans MS" pitchFamily="66" charset="0"/>
              </a:rPr>
              <a:t> Ring) vb. standartlar.</a:t>
            </a:r>
          </a:p>
          <a:p>
            <a:endParaRPr lang="tr-TR" dirty="0"/>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dirty="0" smtClean="0">
                <a:latin typeface="Comic Sans MS" pitchFamily="66" charset="0"/>
              </a:rPr>
              <a:t>Son Söz</a:t>
            </a:r>
            <a:r>
              <a:rPr lang="tr-TR" dirty="0" smtClean="0"/>
              <a:t/>
            </a:r>
            <a:br>
              <a:rPr lang="tr-TR" dirty="0" smtClean="0"/>
            </a:br>
            <a:endParaRPr lang="tr-TR" dirty="0"/>
          </a:p>
        </p:txBody>
      </p:sp>
      <p:sp>
        <p:nvSpPr>
          <p:cNvPr id="2" name="1 İçerik Yer Tutucusu"/>
          <p:cNvSpPr>
            <a:spLocks noGrp="1"/>
          </p:cNvSpPr>
          <p:nvPr>
            <p:ph idx="1"/>
          </p:nvPr>
        </p:nvSpPr>
        <p:spPr>
          <a:xfrm>
            <a:off x="1331640" y="1340768"/>
            <a:ext cx="7802136" cy="5112568"/>
          </a:xfrm>
        </p:spPr>
        <p:txBody>
          <a:bodyPr>
            <a:normAutofit fontScale="92500" lnSpcReduction="10000"/>
          </a:bodyPr>
          <a:lstStyle/>
          <a:p>
            <a:pPr>
              <a:buNone/>
            </a:pPr>
            <a:r>
              <a:rPr lang="tr-TR" dirty="0" smtClean="0">
                <a:latin typeface="Comic Sans MS" pitchFamily="66" charset="0"/>
              </a:rPr>
              <a:t>    OSI kavramsal bir modeldir. Yani hiç </a:t>
            </a:r>
            <a:r>
              <a:rPr lang="tr-TR" dirty="0" err="1" smtClean="0">
                <a:latin typeface="Comic Sans MS" pitchFamily="66" charset="0"/>
              </a:rPr>
              <a:t>biryerde</a:t>
            </a:r>
            <a:r>
              <a:rPr lang="tr-TR" dirty="0" smtClean="0">
                <a:latin typeface="Comic Sans MS" pitchFamily="66" charset="0"/>
              </a:rPr>
              <a:t> OSI programı veya OSI donanımı diye bir şey göremezsiniz. Ancak yazılım ve donanım üreticileri bu modelin tanımladığı kurallar çerçevesinde üretim yaparlar ve ürünleri birbiri ile uyumlu olur.</a:t>
            </a:r>
          </a:p>
          <a:p>
            <a:pPr>
              <a:buNone/>
            </a:pPr>
            <a:r>
              <a:rPr lang="tr-TR" dirty="0" smtClean="0">
                <a:latin typeface="Comic Sans MS" pitchFamily="66" charset="0"/>
              </a:rPr>
              <a:t>    OSI Modeli aygıtların işlevlerini anlamak ve açıklamakta kullanılır. </a:t>
            </a:r>
          </a:p>
          <a:p>
            <a:pPr>
              <a:buNone/>
            </a:pPr>
            <a:r>
              <a:rPr lang="tr-TR" dirty="0" smtClean="0">
                <a:latin typeface="Comic Sans MS" pitchFamily="66" charset="0"/>
              </a:rPr>
              <a:t>  </a:t>
            </a:r>
          </a:p>
          <a:p>
            <a:pPr>
              <a:buNone/>
            </a:pPr>
            <a:r>
              <a:rPr lang="tr-TR" dirty="0" smtClean="0">
                <a:latin typeface="Comic Sans MS" pitchFamily="66" charset="0"/>
              </a:rPr>
              <a:t>    Switch denen cihazlar 2. katmanda çalışırlar. Çünkü 2. katmanda tanımlı MAC adreslerini algılayabilirler ve bir </a:t>
            </a:r>
            <a:r>
              <a:rPr lang="tr-TR" dirty="0" err="1" smtClean="0">
                <a:latin typeface="Comic Sans MS" pitchFamily="66" charset="0"/>
              </a:rPr>
              <a:t>porttan</a:t>
            </a:r>
            <a:r>
              <a:rPr lang="tr-TR" dirty="0" smtClean="0">
                <a:latin typeface="Comic Sans MS" pitchFamily="66" charset="0"/>
              </a:rPr>
              <a:t> gelen veri paketini(yine elektrik sinyalleri halinde) sadece gerekli olan </a:t>
            </a:r>
            <a:r>
              <a:rPr lang="tr-TR" dirty="0" err="1" smtClean="0">
                <a:latin typeface="Comic Sans MS" pitchFamily="66" charset="0"/>
              </a:rPr>
              <a:t>porta</a:t>
            </a:r>
            <a:r>
              <a:rPr lang="tr-TR" dirty="0" smtClean="0">
                <a:latin typeface="Comic Sans MS" pitchFamily="66" charset="0"/>
              </a:rPr>
              <a:t>(o </a:t>
            </a:r>
            <a:r>
              <a:rPr lang="tr-TR" dirty="0" err="1" smtClean="0">
                <a:latin typeface="Comic Sans MS" pitchFamily="66" charset="0"/>
              </a:rPr>
              <a:t>porttaki</a:t>
            </a:r>
            <a:r>
              <a:rPr lang="tr-TR" dirty="0" smtClean="0">
                <a:latin typeface="Comic Sans MS" pitchFamily="66" charset="0"/>
              </a:rPr>
              <a:t> </a:t>
            </a:r>
            <a:r>
              <a:rPr lang="tr-TR" dirty="0" err="1" smtClean="0">
                <a:latin typeface="Comic Sans MS" pitchFamily="66" charset="0"/>
              </a:rPr>
              <a:t>makinanın</a:t>
            </a:r>
            <a:r>
              <a:rPr lang="tr-TR" dirty="0" smtClean="0">
                <a:latin typeface="Comic Sans MS" pitchFamily="66" charset="0"/>
              </a:rPr>
              <a:t> MAC adresini bildiği için) yollayabilirler. </a:t>
            </a:r>
          </a:p>
          <a:p>
            <a:pPr>
              <a:buNone/>
            </a:pPr>
            <a:r>
              <a:rPr lang="tr-TR" dirty="0" smtClean="0">
                <a:latin typeface="Comic Sans MS" pitchFamily="66" charset="0"/>
              </a:rPr>
              <a:t>  </a:t>
            </a:r>
          </a:p>
          <a:p>
            <a:pPr>
              <a:buNone/>
            </a:pPr>
            <a:r>
              <a:rPr lang="tr-TR" dirty="0" smtClean="0">
                <a:latin typeface="Comic Sans MS" pitchFamily="66" charset="0"/>
              </a:rPr>
              <a:t>   Yönlendiriciler(</a:t>
            </a:r>
            <a:r>
              <a:rPr lang="tr-TR" dirty="0" err="1" smtClean="0">
                <a:latin typeface="Comic Sans MS" pitchFamily="66" charset="0"/>
              </a:rPr>
              <a:t>router</a:t>
            </a:r>
            <a:r>
              <a:rPr lang="tr-TR" dirty="0" smtClean="0">
                <a:latin typeface="Comic Sans MS" pitchFamily="66" charset="0"/>
              </a:rPr>
              <a:t>) için ise bazen "3. katman </a:t>
            </a:r>
            <a:r>
              <a:rPr lang="tr-TR" dirty="0" err="1" smtClean="0">
                <a:latin typeface="Comic Sans MS" pitchFamily="66" charset="0"/>
              </a:rPr>
              <a:t>switch'ler</a:t>
            </a:r>
            <a:r>
              <a:rPr lang="tr-TR" dirty="0" smtClean="0">
                <a:latin typeface="Comic Sans MS" pitchFamily="66" charset="0"/>
              </a:rPr>
              <a:t>" tabirini görebilirsiniz.  Çünkü bu cihazlar biraz daha ileri gidip, 3. katmanda veri paketine eklenmiş IP adresi gibi değerleri de okuyabilir ve ona göre veri paketini yönlendirebilir. </a:t>
            </a:r>
          </a:p>
          <a:p>
            <a:pPr>
              <a:buNone/>
            </a:pPr>
            <a:r>
              <a:rPr lang="tr-TR" dirty="0" smtClean="0">
                <a:latin typeface="Comic Sans MS" pitchFamily="66" charset="0"/>
              </a:rPr>
              <a:t>    OSI Modelinde en üst katmandan yola çıkan ham veri (örneğin A harfi, bir resim, bir ses dosyası vb.), her katmanda o katmanla ilgili bazı ek bilgiler eklenerek bir alt katmana aktarılır.</a:t>
            </a:r>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6"/>
          <p:cNvGrpSpPr>
            <a:grpSpLocks noGrp="1"/>
          </p:cNvGrpSpPr>
          <p:nvPr/>
        </p:nvGrpSpPr>
        <p:grpSpPr bwMode="auto">
          <a:xfrm>
            <a:off x="395536" y="764704"/>
            <a:ext cx="8229600" cy="5246042"/>
            <a:chOff x="204" y="28"/>
            <a:chExt cx="5442" cy="4037"/>
          </a:xfrm>
        </p:grpSpPr>
        <p:grpSp>
          <p:nvGrpSpPr>
            <p:cNvPr id="5" name="Group 26"/>
            <p:cNvGrpSpPr>
              <a:grpSpLocks/>
            </p:cNvGrpSpPr>
            <p:nvPr/>
          </p:nvGrpSpPr>
          <p:grpSpPr bwMode="auto">
            <a:xfrm>
              <a:off x="204" y="1419"/>
              <a:ext cx="2086" cy="2193"/>
              <a:chOff x="204" y="482"/>
              <a:chExt cx="2721" cy="2193"/>
            </a:xfrm>
          </p:grpSpPr>
          <p:sp>
            <p:nvSpPr>
              <p:cNvPr id="30" name="Text Box 6"/>
              <p:cNvSpPr txBox="1">
                <a:spLocks noChangeArrowheads="1"/>
              </p:cNvSpPr>
              <p:nvPr/>
            </p:nvSpPr>
            <p:spPr bwMode="auto">
              <a:xfrm>
                <a:off x="476" y="482"/>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Uygulama</a:t>
                </a:r>
              </a:p>
            </p:txBody>
          </p:sp>
          <p:sp>
            <p:nvSpPr>
              <p:cNvPr id="31" name="Text Box 7"/>
              <p:cNvSpPr txBox="1">
                <a:spLocks noChangeArrowheads="1"/>
              </p:cNvSpPr>
              <p:nvPr/>
            </p:nvSpPr>
            <p:spPr bwMode="auto">
              <a:xfrm>
                <a:off x="476" y="77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Sunum</a:t>
                </a:r>
              </a:p>
            </p:txBody>
          </p:sp>
          <p:sp>
            <p:nvSpPr>
              <p:cNvPr id="32" name="Text Box 8"/>
              <p:cNvSpPr txBox="1">
                <a:spLocks noChangeArrowheads="1"/>
              </p:cNvSpPr>
              <p:nvPr/>
            </p:nvSpPr>
            <p:spPr bwMode="auto">
              <a:xfrm>
                <a:off x="476" y="108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Oturum</a:t>
                </a:r>
              </a:p>
            </p:txBody>
          </p:sp>
          <p:sp>
            <p:nvSpPr>
              <p:cNvPr id="33" name="Text Box 9"/>
              <p:cNvSpPr txBox="1">
                <a:spLocks noChangeArrowheads="1"/>
              </p:cNvSpPr>
              <p:nvPr/>
            </p:nvSpPr>
            <p:spPr bwMode="auto">
              <a:xfrm>
                <a:off x="476" y="1406"/>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Taşıma</a:t>
                </a:r>
              </a:p>
            </p:txBody>
          </p:sp>
          <p:sp>
            <p:nvSpPr>
              <p:cNvPr id="34" name="Text Box 10"/>
              <p:cNvSpPr txBox="1">
                <a:spLocks noChangeArrowheads="1"/>
              </p:cNvSpPr>
              <p:nvPr/>
            </p:nvSpPr>
            <p:spPr bwMode="auto">
              <a:xfrm>
                <a:off x="476" y="1724"/>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Ağ</a:t>
                </a:r>
              </a:p>
            </p:txBody>
          </p:sp>
          <p:sp>
            <p:nvSpPr>
              <p:cNvPr id="35" name="Text Box 11"/>
              <p:cNvSpPr txBox="1">
                <a:spLocks noChangeArrowheads="1"/>
              </p:cNvSpPr>
              <p:nvPr/>
            </p:nvSpPr>
            <p:spPr bwMode="auto">
              <a:xfrm>
                <a:off x="476" y="204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Veri iletim</a:t>
                </a:r>
              </a:p>
            </p:txBody>
          </p:sp>
          <p:sp>
            <p:nvSpPr>
              <p:cNvPr id="36" name="Text Box 12"/>
              <p:cNvSpPr txBox="1">
                <a:spLocks noChangeArrowheads="1"/>
              </p:cNvSpPr>
              <p:nvPr/>
            </p:nvSpPr>
            <p:spPr bwMode="auto">
              <a:xfrm>
                <a:off x="476" y="235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Fiziksel</a:t>
                </a:r>
              </a:p>
            </p:txBody>
          </p:sp>
          <p:sp>
            <p:nvSpPr>
              <p:cNvPr id="37" name="Text Box 13"/>
              <p:cNvSpPr txBox="1">
                <a:spLocks noChangeArrowheads="1"/>
              </p:cNvSpPr>
              <p:nvPr/>
            </p:nvSpPr>
            <p:spPr bwMode="auto">
              <a:xfrm>
                <a:off x="204" y="2387"/>
                <a:ext cx="288" cy="288"/>
              </a:xfrm>
              <a:prstGeom prst="rect">
                <a:avLst/>
              </a:prstGeom>
              <a:noFill/>
              <a:ln w="9525">
                <a:noFill/>
                <a:miter lim="800000"/>
                <a:headEnd/>
                <a:tailEnd/>
              </a:ln>
            </p:spPr>
            <p:txBody>
              <a:bodyPr wrap="none">
                <a:spAutoFit/>
              </a:bodyPr>
              <a:lstStyle/>
              <a:p>
                <a:r>
                  <a:rPr lang="tr-TR" sz="2400"/>
                  <a:t>1</a:t>
                </a:r>
              </a:p>
            </p:txBody>
          </p:sp>
          <p:sp>
            <p:nvSpPr>
              <p:cNvPr id="38" name="Text Box 14"/>
              <p:cNvSpPr txBox="1">
                <a:spLocks noChangeArrowheads="1"/>
              </p:cNvSpPr>
              <p:nvPr/>
            </p:nvSpPr>
            <p:spPr bwMode="auto">
              <a:xfrm>
                <a:off x="204" y="2069"/>
                <a:ext cx="288" cy="288"/>
              </a:xfrm>
              <a:prstGeom prst="rect">
                <a:avLst/>
              </a:prstGeom>
              <a:noFill/>
              <a:ln w="9525">
                <a:noFill/>
                <a:miter lim="800000"/>
                <a:headEnd/>
                <a:tailEnd/>
              </a:ln>
            </p:spPr>
            <p:txBody>
              <a:bodyPr wrap="none">
                <a:spAutoFit/>
              </a:bodyPr>
              <a:lstStyle/>
              <a:p>
                <a:r>
                  <a:rPr lang="tr-TR" sz="2400"/>
                  <a:t>2</a:t>
                </a:r>
              </a:p>
            </p:txBody>
          </p:sp>
          <p:sp>
            <p:nvSpPr>
              <p:cNvPr id="39" name="Text Box 15"/>
              <p:cNvSpPr txBox="1">
                <a:spLocks noChangeArrowheads="1"/>
              </p:cNvSpPr>
              <p:nvPr/>
            </p:nvSpPr>
            <p:spPr bwMode="auto">
              <a:xfrm>
                <a:off x="204" y="1752"/>
                <a:ext cx="288" cy="288"/>
              </a:xfrm>
              <a:prstGeom prst="rect">
                <a:avLst/>
              </a:prstGeom>
              <a:noFill/>
              <a:ln w="9525">
                <a:noFill/>
                <a:miter lim="800000"/>
                <a:headEnd/>
                <a:tailEnd/>
              </a:ln>
            </p:spPr>
            <p:txBody>
              <a:bodyPr wrap="none">
                <a:spAutoFit/>
              </a:bodyPr>
              <a:lstStyle/>
              <a:p>
                <a:r>
                  <a:rPr lang="tr-TR" sz="2400"/>
                  <a:t>3</a:t>
                </a:r>
              </a:p>
            </p:txBody>
          </p:sp>
          <p:sp>
            <p:nvSpPr>
              <p:cNvPr id="40" name="Text Box 16"/>
              <p:cNvSpPr txBox="1">
                <a:spLocks noChangeArrowheads="1"/>
              </p:cNvSpPr>
              <p:nvPr/>
            </p:nvSpPr>
            <p:spPr bwMode="auto">
              <a:xfrm>
                <a:off x="204" y="1434"/>
                <a:ext cx="288" cy="288"/>
              </a:xfrm>
              <a:prstGeom prst="rect">
                <a:avLst/>
              </a:prstGeom>
              <a:noFill/>
              <a:ln w="9525">
                <a:noFill/>
                <a:miter lim="800000"/>
                <a:headEnd/>
                <a:tailEnd/>
              </a:ln>
            </p:spPr>
            <p:txBody>
              <a:bodyPr wrap="none">
                <a:spAutoFit/>
              </a:bodyPr>
              <a:lstStyle/>
              <a:p>
                <a:r>
                  <a:rPr lang="tr-TR" sz="2400"/>
                  <a:t>4</a:t>
                </a:r>
              </a:p>
            </p:txBody>
          </p:sp>
          <p:sp>
            <p:nvSpPr>
              <p:cNvPr id="41" name="Text Box 17"/>
              <p:cNvSpPr txBox="1">
                <a:spLocks noChangeArrowheads="1"/>
              </p:cNvSpPr>
              <p:nvPr/>
            </p:nvSpPr>
            <p:spPr bwMode="auto">
              <a:xfrm>
                <a:off x="211" y="1117"/>
                <a:ext cx="288" cy="288"/>
              </a:xfrm>
              <a:prstGeom prst="rect">
                <a:avLst/>
              </a:prstGeom>
              <a:noFill/>
              <a:ln w="9525">
                <a:noFill/>
                <a:miter lim="800000"/>
                <a:headEnd/>
                <a:tailEnd/>
              </a:ln>
            </p:spPr>
            <p:txBody>
              <a:bodyPr wrap="none">
                <a:spAutoFit/>
              </a:bodyPr>
              <a:lstStyle/>
              <a:p>
                <a:r>
                  <a:rPr lang="tr-TR" sz="2400"/>
                  <a:t>5</a:t>
                </a:r>
              </a:p>
            </p:txBody>
          </p:sp>
          <p:sp>
            <p:nvSpPr>
              <p:cNvPr id="42" name="Text Box 18"/>
              <p:cNvSpPr txBox="1">
                <a:spLocks noChangeArrowheads="1"/>
              </p:cNvSpPr>
              <p:nvPr/>
            </p:nvSpPr>
            <p:spPr bwMode="auto">
              <a:xfrm>
                <a:off x="204" y="799"/>
                <a:ext cx="288" cy="288"/>
              </a:xfrm>
              <a:prstGeom prst="rect">
                <a:avLst/>
              </a:prstGeom>
              <a:noFill/>
              <a:ln w="9525">
                <a:noFill/>
                <a:miter lim="800000"/>
                <a:headEnd/>
                <a:tailEnd/>
              </a:ln>
            </p:spPr>
            <p:txBody>
              <a:bodyPr wrap="none">
                <a:spAutoFit/>
              </a:bodyPr>
              <a:lstStyle/>
              <a:p>
                <a:r>
                  <a:rPr lang="tr-TR" sz="2400"/>
                  <a:t>6</a:t>
                </a:r>
              </a:p>
            </p:txBody>
          </p:sp>
          <p:sp>
            <p:nvSpPr>
              <p:cNvPr id="43" name="Text Box 19"/>
              <p:cNvSpPr txBox="1">
                <a:spLocks noChangeArrowheads="1"/>
              </p:cNvSpPr>
              <p:nvPr/>
            </p:nvSpPr>
            <p:spPr bwMode="auto">
              <a:xfrm>
                <a:off x="204" y="482"/>
                <a:ext cx="288" cy="288"/>
              </a:xfrm>
              <a:prstGeom prst="rect">
                <a:avLst/>
              </a:prstGeom>
              <a:noFill/>
              <a:ln w="9525">
                <a:noFill/>
                <a:miter lim="800000"/>
                <a:headEnd/>
                <a:tailEnd/>
              </a:ln>
            </p:spPr>
            <p:txBody>
              <a:bodyPr wrap="none">
                <a:spAutoFit/>
              </a:bodyPr>
              <a:lstStyle/>
              <a:p>
                <a:r>
                  <a:rPr lang="tr-TR" sz="2400"/>
                  <a:t>7</a:t>
                </a:r>
              </a:p>
            </p:txBody>
          </p:sp>
        </p:grpSp>
        <p:pic>
          <p:nvPicPr>
            <p:cNvPr id="6" name="Picture 28" descr="MCj03252340000[1]"/>
            <p:cNvPicPr>
              <a:picLocks noChangeAspect="1" noChangeArrowheads="1"/>
            </p:cNvPicPr>
            <p:nvPr/>
          </p:nvPicPr>
          <p:blipFill>
            <a:blip r:embed="rId2" cstate="print"/>
            <a:srcRect/>
            <a:stretch>
              <a:fillRect/>
            </a:stretch>
          </p:blipFill>
          <p:spPr bwMode="auto">
            <a:xfrm>
              <a:off x="657" y="28"/>
              <a:ext cx="1146" cy="951"/>
            </a:xfrm>
            <a:prstGeom prst="rect">
              <a:avLst/>
            </a:prstGeom>
            <a:noFill/>
            <a:ln w="9525">
              <a:noFill/>
              <a:miter lim="800000"/>
              <a:headEnd/>
              <a:tailEnd/>
            </a:ln>
          </p:spPr>
        </p:pic>
        <p:pic>
          <p:nvPicPr>
            <p:cNvPr id="7" name="Picture 29" descr="MCj02816080000[1]"/>
            <p:cNvPicPr>
              <a:picLocks noChangeAspect="1" noChangeArrowheads="1"/>
            </p:cNvPicPr>
            <p:nvPr/>
          </p:nvPicPr>
          <p:blipFill>
            <a:blip r:embed="rId3" cstate="print"/>
            <a:srcRect/>
            <a:stretch>
              <a:fillRect/>
            </a:stretch>
          </p:blipFill>
          <p:spPr bwMode="auto">
            <a:xfrm>
              <a:off x="4014" y="73"/>
              <a:ext cx="1146" cy="1133"/>
            </a:xfrm>
            <a:prstGeom prst="rect">
              <a:avLst/>
            </a:prstGeom>
            <a:noFill/>
            <a:ln w="9525">
              <a:noFill/>
              <a:miter lim="800000"/>
              <a:headEnd/>
              <a:tailEnd/>
            </a:ln>
          </p:spPr>
        </p:pic>
        <p:sp>
          <p:nvSpPr>
            <p:cNvPr id="8" name="Text Box 30"/>
            <p:cNvSpPr txBox="1">
              <a:spLocks noChangeArrowheads="1"/>
            </p:cNvSpPr>
            <p:nvPr/>
          </p:nvSpPr>
          <p:spPr bwMode="auto">
            <a:xfrm>
              <a:off x="930" y="1071"/>
              <a:ext cx="862" cy="231"/>
            </a:xfrm>
            <a:prstGeom prst="rect">
              <a:avLst/>
            </a:prstGeom>
            <a:noFill/>
            <a:ln w="9525">
              <a:noFill/>
              <a:miter lim="800000"/>
              <a:headEnd/>
              <a:tailEnd/>
            </a:ln>
          </p:spPr>
          <p:txBody>
            <a:bodyPr>
              <a:spAutoFit/>
            </a:bodyPr>
            <a:lstStyle/>
            <a:p>
              <a:pPr>
                <a:spcBef>
                  <a:spcPct val="50000"/>
                </a:spcBef>
              </a:pPr>
              <a:r>
                <a:rPr lang="tr-TR"/>
                <a:t>Terminal A</a:t>
              </a:r>
            </a:p>
          </p:txBody>
        </p:sp>
        <p:sp>
          <p:nvSpPr>
            <p:cNvPr id="9" name="Text Box 31"/>
            <p:cNvSpPr txBox="1">
              <a:spLocks noChangeArrowheads="1"/>
            </p:cNvSpPr>
            <p:nvPr/>
          </p:nvSpPr>
          <p:spPr bwMode="auto">
            <a:xfrm>
              <a:off x="4150" y="1071"/>
              <a:ext cx="862" cy="231"/>
            </a:xfrm>
            <a:prstGeom prst="rect">
              <a:avLst/>
            </a:prstGeom>
            <a:noFill/>
            <a:ln w="9525">
              <a:noFill/>
              <a:miter lim="800000"/>
              <a:headEnd/>
              <a:tailEnd/>
            </a:ln>
          </p:spPr>
          <p:txBody>
            <a:bodyPr>
              <a:spAutoFit/>
            </a:bodyPr>
            <a:lstStyle/>
            <a:p>
              <a:pPr>
                <a:spcBef>
                  <a:spcPct val="50000"/>
                </a:spcBef>
              </a:pPr>
              <a:r>
                <a:rPr lang="tr-TR"/>
                <a:t>Terminal B</a:t>
              </a:r>
            </a:p>
          </p:txBody>
        </p:sp>
        <p:grpSp>
          <p:nvGrpSpPr>
            <p:cNvPr id="10" name="Group 32"/>
            <p:cNvGrpSpPr>
              <a:grpSpLocks/>
            </p:cNvGrpSpPr>
            <p:nvPr/>
          </p:nvGrpSpPr>
          <p:grpSpPr bwMode="auto">
            <a:xfrm>
              <a:off x="3560" y="1419"/>
              <a:ext cx="2086" cy="2193"/>
              <a:chOff x="204" y="482"/>
              <a:chExt cx="2721" cy="2193"/>
            </a:xfrm>
          </p:grpSpPr>
          <p:sp>
            <p:nvSpPr>
              <p:cNvPr id="16" name="Text Box 33"/>
              <p:cNvSpPr txBox="1">
                <a:spLocks noChangeArrowheads="1"/>
              </p:cNvSpPr>
              <p:nvPr/>
            </p:nvSpPr>
            <p:spPr bwMode="auto">
              <a:xfrm>
                <a:off x="476" y="482"/>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Uygulama</a:t>
                </a:r>
              </a:p>
            </p:txBody>
          </p:sp>
          <p:sp>
            <p:nvSpPr>
              <p:cNvPr id="17" name="Text Box 34"/>
              <p:cNvSpPr txBox="1">
                <a:spLocks noChangeArrowheads="1"/>
              </p:cNvSpPr>
              <p:nvPr/>
            </p:nvSpPr>
            <p:spPr bwMode="auto">
              <a:xfrm>
                <a:off x="476" y="77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Sunum</a:t>
                </a:r>
              </a:p>
            </p:txBody>
          </p:sp>
          <p:sp>
            <p:nvSpPr>
              <p:cNvPr id="18" name="Text Box 35"/>
              <p:cNvSpPr txBox="1">
                <a:spLocks noChangeArrowheads="1"/>
              </p:cNvSpPr>
              <p:nvPr/>
            </p:nvSpPr>
            <p:spPr bwMode="auto">
              <a:xfrm>
                <a:off x="476" y="108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Oturum</a:t>
                </a:r>
              </a:p>
            </p:txBody>
          </p:sp>
          <p:sp>
            <p:nvSpPr>
              <p:cNvPr id="19" name="Text Box 36"/>
              <p:cNvSpPr txBox="1">
                <a:spLocks noChangeArrowheads="1"/>
              </p:cNvSpPr>
              <p:nvPr/>
            </p:nvSpPr>
            <p:spPr bwMode="auto">
              <a:xfrm>
                <a:off x="476" y="1406"/>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Taşıma</a:t>
                </a:r>
              </a:p>
            </p:txBody>
          </p:sp>
          <p:sp>
            <p:nvSpPr>
              <p:cNvPr id="20" name="Text Box 37"/>
              <p:cNvSpPr txBox="1">
                <a:spLocks noChangeArrowheads="1"/>
              </p:cNvSpPr>
              <p:nvPr/>
            </p:nvSpPr>
            <p:spPr bwMode="auto">
              <a:xfrm>
                <a:off x="476" y="1724"/>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Ağ</a:t>
                </a:r>
              </a:p>
            </p:txBody>
          </p:sp>
          <p:sp>
            <p:nvSpPr>
              <p:cNvPr id="21" name="Text Box 38"/>
              <p:cNvSpPr txBox="1">
                <a:spLocks noChangeArrowheads="1"/>
              </p:cNvSpPr>
              <p:nvPr/>
            </p:nvSpPr>
            <p:spPr bwMode="auto">
              <a:xfrm>
                <a:off x="476" y="204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Veri iletim</a:t>
                </a:r>
              </a:p>
            </p:txBody>
          </p:sp>
          <p:sp>
            <p:nvSpPr>
              <p:cNvPr id="22" name="Text Box 39"/>
              <p:cNvSpPr txBox="1">
                <a:spLocks noChangeArrowheads="1"/>
              </p:cNvSpPr>
              <p:nvPr/>
            </p:nvSpPr>
            <p:spPr bwMode="auto">
              <a:xfrm>
                <a:off x="476" y="235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Fiziksel</a:t>
                </a:r>
              </a:p>
            </p:txBody>
          </p:sp>
          <p:sp>
            <p:nvSpPr>
              <p:cNvPr id="23" name="Text Box 40"/>
              <p:cNvSpPr txBox="1">
                <a:spLocks noChangeArrowheads="1"/>
              </p:cNvSpPr>
              <p:nvPr/>
            </p:nvSpPr>
            <p:spPr bwMode="auto">
              <a:xfrm>
                <a:off x="204" y="2387"/>
                <a:ext cx="288" cy="288"/>
              </a:xfrm>
              <a:prstGeom prst="rect">
                <a:avLst/>
              </a:prstGeom>
              <a:noFill/>
              <a:ln w="9525">
                <a:noFill/>
                <a:miter lim="800000"/>
                <a:headEnd/>
                <a:tailEnd/>
              </a:ln>
            </p:spPr>
            <p:txBody>
              <a:bodyPr wrap="none">
                <a:spAutoFit/>
              </a:bodyPr>
              <a:lstStyle/>
              <a:p>
                <a:r>
                  <a:rPr lang="tr-TR" sz="2400"/>
                  <a:t>1</a:t>
                </a:r>
              </a:p>
            </p:txBody>
          </p:sp>
          <p:sp>
            <p:nvSpPr>
              <p:cNvPr id="24" name="Text Box 41"/>
              <p:cNvSpPr txBox="1">
                <a:spLocks noChangeArrowheads="1"/>
              </p:cNvSpPr>
              <p:nvPr/>
            </p:nvSpPr>
            <p:spPr bwMode="auto">
              <a:xfrm>
                <a:off x="204" y="2069"/>
                <a:ext cx="288" cy="288"/>
              </a:xfrm>
              <a:prstGeom prst="rect">
                <a:avLst/>
              </a:prstGeom>
              <a:noFill/>
              <a:ln w="9525">
                <a:noFill/>
                <a:miter lim="800000"/>
                <a:headEnd/>
                <a:tailEnd/>
              </a:ln>
            </p:spPr>
            <p:txBody>
              <a:bodyPr wrap="none">
                <a:spAutoFit/>
              </a:bodyPr>
              <a:lstStyle/>
              <a:p>
                <a:r>
                  <a:rPr lang="tr-TR" sz="2400"/>
                  <a:t>2</a:t>
                </a:r>
              </a:p>
            </p:txBody>
          </p:sp>
          <p:sp>
            <p:nvSpPr>
              <p:cNvPr id="25" name="Text Box 42"/>
              <p:cNvSpPr txBox="1">
                <a:spLocks noChangeArrowheads="1"/>
              </p:cNvSpPr>
              <p:nvPr/>
            </p:nvSpPr>
            <p:spPr bwMode="auto">
              <a:xfrm>
                <a:off x="204" y="1752"/>
                <a:ext cx="288" cy="288"/>
              </a:xfrm>
              <a:prstGeom prst="rect">
                <a:avLst/>
              </a:prstGeom>
              <a:noFill/>
              <a:ln w="9525">
                <a:noFill/>
                <a:miter lim="800000"/>
                <a:headEnd/>
                <a:tailEnd/>
              </a:ln>
            </p:spPr>
            <p:txBody>
              <a:bodyPr wrap="none">
                <a:spAutoFit/>
              </a:bodyPr>
              <a:lstStyle/>
              <a:p>
                <a:r>
                  <a:rPr lang="tr-TR" sz="2400"/>
                  <a:t>3</a:t>
                </a:r>
              </a:p>
            </p:txBody>
          </p:sp>
          <p:sp>
            <p:nvSpPr>
              <p:cNvPr id="26" name="Text Box 43"/>
              <p:cNvSpPr txBox="1">
                <a:spLocks noChangeArrowheads="1"/>
              </p:cNvSpPr>
              <p:nvPr/>
            </p:nvSpPr>
            <p:spPr bwMode="auto">
              <a:xfrm>
                <a:off x="204" y="1434"/>
                <a:ext cx="288" cy="288"/>
              </a:xfrm>
              <a:prstGeom prst="rect">
                <a:avLst/>
              </a:prstGeom>
              <a:noFill/>
              <a:ln w="9525">
                <a:noFill/>
                <a:miter lim="800000"/>
                <a:headEnd/>
                <a:tailEnd/>
              </a:ln>
            </p:spPr>
            <p:txBody>
              <a:bodyPr wrap="none">
                <a:spAutoFit/>
              </a:bodyPr>
              <a:lstStyle/>
              <a:p>
                <a:r>
                  <a:rPr lang="tr-TR" sz="2400"/>
                  <a:t>4</a:t>
                </a:r>
              </a:p>
            </p:txBody>
          </p:sp>
          <p:sp>
            <p:nvSpPr>
              <p:cNvPr id="27" name="Text Box 44"/>
              <p:cNvSpPr txBox="1">
                <a:spLocks noChangeArrowheads="1"/>
              </p:cNvSpPr>
              <p:nvPr/>
            </p:nvSpPr>
            <p:spPr bwMode="auto">
              <a:xfrm>
                <a:off x="211" y="1117"/>
                <a:ext cx="288" cy="288"/>
              </a:xfrm>
              <a:prstGeom prst="rect">
                <a:avLst/>
              </a:prstGeom>
              <a:noFill/>
              <a:ln w="9525">
                <a:noFill/>
                <a:miter lim="800000"/>
                <a:headEnd/>
                <a:tailEnd/>
              </a:ln>
            </p:spPr>
            <p:txBody>
              <a:bodyPr wrap="none">
                <a:spAutoFit/>
              </a:bodyPr>
              <a:lstStyle/>
              <a:p>
                <a:r>
                  <a:rPr lang="tr-TR" sz="2400"/>
                  <a:t>5</a:t>
                </a:r>
              </a:p>
            </p:txBody>
          </p:sp>
          <p:sp>
            <p:nvSpPr>
              <p:cNvPr id="28" name="Text Box 45"/>
              <p:cNvSpPr txBox="1">
                <a:spLocks noChangeArrowheads="1"/>
              </p:cNvSpPr>
              <p:nvPr/>
            </p:nvSpPr>
            <p:spPr bwMode="auto">
              <a:xfrm>
                <a:off x="204" y="799"/>
                <a:ext cx="288" cy="288"/>
              </a:xfrm>
              <a:prstGeom prst="rect">
                <a:avLst/>
              </a:prstGeom>
              <a:noFill/>
              <a:ln w="9525">
                <a:noFill/>
                <a:miter lim="800000"/>
                <a:headEnd/>
                <a:tailEnd/>
              </a:ln>
            </p:spPr>
            <p:txBody>
              <a:bodyPr wrap="none">
                <a:spAutoFit/>
              </a:bodyPr>
              <a:lstStyle/>
              <a:p>
                <a:r>
                  <a:rPr lang="tr-TR" sz="2400"/>
                  <a:t>6</a:t>
                </a:r>
              </a:p>
            </p:txBody>
          </p:sp>
          <p:sp>
            <p:nvSpPr>
              <p:cNvPr id="29" name="Text Box 46"/>
              <p:cNvSpPr txBox="1">
                <a:spLocks noChangeArrowheads="1"/>
              </p:cNvSpPr>
              <p:nvPr/>
            </p:nvSpPr>
            <p:spPr bwMode="auto">
              <a:xfrm>
                <a:off x="204" y="482"/>
                <a:ext cx="288" cy="288"/>
              </a:xfrm>
              <a:prstGeom prst="rect">
                <a:avLst/>
              </a:prstGeom>
              <a:noFill/>
              <a:ln w="9525">
                <a:noFill/>
                <a:miter lim="800000"/>
                <a:headEnd/>
                <a:tailEnd/>
              </a:ln>
            </p:spPr>
            <p:txBody>
              <a:bodyPr wrap="none">
                <a:spAutoFit/>
              </a:bodyPr>
              <a:lstStyle/>
              <a:p>
                <a:r>
                  <a:rPr lang="tr-TR" sz="2400"/>
                  <a:t>7</a:t>
                </a:r>
              </a:p>
            </p:txBody>
          </p:sp>
        </p:grpSp>
        <p:sp>
          <p:nvSpPr>
            <p:cNvPr id="11" name="AutoShape 48"/>
            <p:cNvSpPr>
              <a:spLocks noChangeArrowheads="1"/>
            </p:cNvSpPr>
            <p:nvPr/>
          </p:nvSpPr>
          <p:spPr bwMode="auto">
            <a:xfrm>
              <a:off x="2426" y="1480"/>
              <a:ext cx="136" cy="1995"/>
            </a:xfrm>
            <a:prstGeom prst="downArrow">
              <a:avLst>
                <a:gd name="adj1" fmla="val 50000"/>
                <a:gd name="adj2" fmla="val 366728"/>
              </a:avLst>
            </a:prstGeom>
            <a:solidFill>
              <a:schemeClr val="hlink"/>
            </a:solidFill>
            <a:ln w="9525">
              <a:solidFill>
                <a:schemeClr val="tx1"/>
              </a:solidFill>
              <a:miter lim="800000"/>
              <a:headEnd/>
              <a:tailEnd/>
            </a:ln>
          </p:spPr>
          <p:txBody>
            <a:bodyPr wrap="none" anchor="ctr"/>
            <a:lstStyle/>
            <a:p>
              <a:endParaRPr lang="en-US"/>
            </a:p>
          </p:txBody>
        </p:sp>
        <p:sp>
          <p:nvSpPr>
            <p:cNvPr id="12" name="AutoShape 49"/>
            <p:cNvSpPr>
              <a:spLocks noChangeArrowheads="1"/>
            </p:cNvSpPr>
            <p:nvPr/>
          </p:nvSpPr>
          <p:spPr bwMode="auto">
            <a:xfrm flipH="1" flipV="1">
              <a:off x="3379" y="1480"/>
              <a:ext cx="136" cy="1995"/>
            </a:xfrm>
            <a:prstGeom prst="downArrow">
              <a:avLst>
                <a:gd name="adj1" fmla="val 50000"/>
                <a:gd name="adj2" fmla="val 366728"/>
              </a:avLst>
            </a:prstGeom>
            <a:solidFill>
              <a:schemeClr val="hlink"/>
            </a:solidFill>
            <a:ln w="9525">
              <a:solidFill>
                <a:schemeClr val="tx1"/>
              </a:solidFill>
              <a:miter lim="800000"/>
              <a:headEnd/>
              <a:tailEnd/>
            </a:ln>
          </p:spPr>
          <p:txBody>
            <a:bodyPr wrap="none" anchor="ctr"/>
            <a:lstStyle/>
            <a:p>
              <a:endParaRPr lang="en-US"/>
            </a:p>
          </p:txBody>
        </p:sp>
        <p:sp>
          <p:nvSpPr>
            <p:cNvPr id="13" name="Line 51"/>
            <p:cNvSpPr>
              <a:spLocks noChangeShapeType="1"/>
            </p:cNvSpPr>
            <p:nvPr/>
          </p:nvSpPr>
          <p:spPr bwMode="auto">
            <a:xfrm>
              <a:off x="1202" y="3612"/>
              <a:ext cx="0" cy="408"/>
            </a:xfrm>
            <a:prstGeom prst="line">
              <a:avLst/>
            </a:prstGeom>
            <a:noFill/>
            <a:ln w="31750">
              <a:solidFill>
                <a:schemeClr val="tx1"/>
              </a:solidFill>
              <a:round/>
              <a:headEnd/>
              <a:tailEnd/>
            </a:ln>
          </p:spPr>
          <p:txBody>
            <a:bodyPr/>
            <a:lstStyle/>
            <a:p>
              <a:endParaRPr lang="tr-TR"/>
            </a:p>
          </p:txBody>
        </p:sp>
        <p:sp>
          <p:nvSpPr>
            <p:cNvPr id="14" name="Line 53"/>
            <p:cNvSpPr>
              <a:spLocks noChangeShapeType="1"/>
            </p:cNvSpPr>
            <p:nvPr/>
          </p:nvSpPr>
          <p:spPr bwMode="auto">
            <a:xfrm>
              <a:off x="4740" y="3612"/>
              <a:ext cx="0" cy="408"/>
            </a:xfrm>
            <a:prstGeom prst="line">
              <a:avLst/>
            </a:prstGeom>
            <a:noFill/>
            <a:ln w="31750">
              <a:solidFill>
                <a:schemeClr val="tx1"/>
              </a:solidFill>
              <a:round/>
              <a:headEnd/>
              <a:tailEnd/>
            </a:ln>
          </p:spPr>
          <p:txBody>
            <a:bodyPr/>
            <a:lstStyle/>
            <a:p>
              <a:endParaRPr lang="tr-TR"/>
            </a:p>
          </p:txBody>
        </p:sp>
        <p:sp>
          <p:nvSpPr>
            <p:cNvPr id="15" name="AutoShape 55"/>
            <p:cNvSpPr>
              <a:spLocks noChangeArrowheads="1"/>
            </p:cNvSpPr>
            <p:nvPr/>
          </p:nvSpPr>
          <p:spPr bwMode="auto">
            <a:xfrm rot="-5400000">
              <a:off x="2903" y="2227"/>
              <a:ext cx="136" cy="3539"/>
            </a:xfrm>
            <a:prstGeom prst="downArrow">
              <a:avLst>
                <a:gd name="adj1" fmla="val 50000"/>
                <a:gd name="adj2" fmla="val 650551"/>
              </a:avLst>
            </a:prstGeom>
            <a:solidFill>
              <a:schemeClr val="hlink"/>
            </a:solidFill>
            <a:ln w="9525">
              <a:solidFill>
                <a:schemeClr val="tx1"/>
              </a:solidFill>
              <a:miter lim="800000"/>
              <a:headEnd/>
              <a:tailEnd/>
            </a:ln>
          </p:spPr>
          <p:txBody>
            <a:bodyPr wrap="none" anchor="ctr"/>
            <a:lstStyle/>
            <a:p>
              <a:endParaRPr lang="en-US"/>
            </a:p>
          </p:txBody>
        </p:sp>
      </p:gr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187624" y="1052736"/>
            <a:ext cx="8229600" cy="4954555"/>
          </a:xfrm>
        </p:spPr>
        <p:txBody>
          <a:bodyPr>
            <a:normAutofit/>
          </a:bodyPr>
          <a:lstStyle/>
          <a:p>
            <a:pPr>
              <a:buNone/>
            </a:pPr>
            <a:r>
              <a:rPr lang="tr-TR" sz="2000" dirty="0" smtClean="0">
                <a:latin typeface="Comic Sans MS" pitchFamily="66" charset="0"/>
              </a:rPr>
              <a:t>    Alıcı bilgisayarda ise, alttan üste doğru her katman karşı taraftaki eş katmanın bilgisini kullanır, gerekeni yapar, bu bilgiyi temizleyip paketi bir üst katmana geçirir.</a:t>
            </a:r>
            <a:endParaRPr lang="tr-TR" sz="2000" dirty="0">
              <a:latin typeface="Comic Sans MS" pitchFamily="66" charset="0"/>
            </a:endParaRPr>
          </a:p>
        </p:txBody>
      </p:sp>
      <p:pic>
        <p:nvPicPr>
          <p:cNvPr id="4" name="3 İçerik Yer Tutucusu" descr="osiani.gif"/>
          <p:cNvPicPr>
            <a:picLocks noChangeAspect="1"/>
          </p:cNvPicPr>
          <p:nvPr/>
        </p:nvPicPr>
        <p:blipFill>
          <a:blip r:embed="rId2" cstate="print"/>
          <a:stretch>
            <a:fillRect/>
          </a:stretch>
        </p:blipFill>
        <p:spPr>
          <a:xfrm>
            <a:off x="2339752" y="2780928"/>
            <a:ext cx="5616624" cy="2378971"/>
          </a:xfrm>
          <a:prstGeom prst="rect">
            <a:avLst/>
          </a:prstGeom>
        </p:spPr>
      </p:pic>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187624" y="788002"/>
            <a:ext cx="7956376" cy="2592289"/>
          </a:xfrm>
        </p:spPr>
        <p:txBody>
          <a:bodyPr>
            <a:normAutofit/>
          </a:bodyPr>
          <a:lstStyle/>
          <a:p>
            <a:pPr>
              <a:buNone/>
            </a:pPr>
            <a:r>
              <a:rPr lang="tr-TR" dirty="0" smtClean="0"/>
              <a:t>   Modele göre her bir katman genellikle üç katmanla ilişki içindedir. Bu üç katman; alt ve üst katmanlar ve karşı taraftaki eş katmandır. Örneğin Transport katmanındaki TCP protokolü, doğal olarak bir üst katmandan aldığı veriyi bir alt katmana iletir(veri gönderimi) veya alttan geleni üste iletir(veri alımı). Ancak gelen veri paketleri eksik ise, tekrar gönderilmesi gereken veri paketini karşı taraftaki eş katmana bildirme görevini de yürütür.</a:t>
            </a:r>
            <a:endParaRPr lang="tr-TR" dirty="0"/>
          </a:p>
        </p:txBody>
      </p:sp>
      <p:pic>
        <p:nvPicPr>
          <p:cNvPr id="45058" name="Picture 2" descr="http://www.turkcenet.org/yerel_res/osi2.gif"/>
          <p:cNvPicPr>
            <a:picLocks noChangeAspect="1" noChangeArrowheads="1"/>
          </p:cNvPicPr>
          <p:nvPr/>
        </p:nvPicPr>
        <p:blipFill>
          <a:blip r:embed="rId2" cstate="print"/>
          <a:srcRect/>
          <a:stretch>
            <a:fillRect/>
          </a:stretch>
        </p:blipFill>
        <p:spPr bwMode="auto">
          <a:xfrm>
            <a:off x="1835696" y="3356992"/>
            <a:ext cx="5976664" cy="2664296"/>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755576" y="1268760"/>
            <a:ext cx="8229600" cy="5314595"/>
          </a:xfrm>
        </p:spPr>
        <p:txBody>
          <a:bodyPr>
            <a:normAutofit fontScale="77500" lnSpcReduction="20000"/>
          </a:bodyPr>
          <a:lstStyle/>
          <a:p>
            <a:pPr>
              <a:buNone/>
            </a:pPr>
            <a:r>
              <a:rPr lang="tr-TR" sz="2800" dirty="0" smtClean="0"/>
              <a:t>   </a:t>
            </a:r>
            <a:r>
              <a:rPr lang="tr-TR" sz="2800" dirty="0" smtClean="0">
                <a:latin typeface="Comic Sans MS" pitchFamily="66" charset="0"/>
                <a:cs typeface="Arial" pitchFamily="34" charset="0"/>
              </a:rPr>
              <a:t>OSI </a:t>
            </a:r>
            <a:r>
              <a:rPr lang="tr-TR" sz="2800" dirty="0" err="1" smtClean="0">
                <a:latin typeface="Comic Sans MS" pitchFamily="66" charset="0"/>
                <a:cs typeface="Arial" pitchFamily="34" charset="0"/>
              </a:rPr>
              <a:t>standartı</a:t>
            </a:r>
            <a:r>
              <a:rPr lang="tr-TR" sz="2800" dirty="0" smtClean="0">
                <a:latin typeface="Comic Sans MS" pitchFamily="66" charset="0"/>
                <a:cs typeface="Arial" pitchFamily="34" charset="0"/>
              </a:rPr>
              <a:t> ISO ( </a:t>
            </a:r>
            <a:r>
              <a:rPr lang="tr-TR" sz="2800" dirty="0" err="1" smtClean="0">
                <a:latin typeface="Comic Sans MS" pitchFamily="66" charset="0"/>
                <a:cs typeface="Arial" pitchFamily="34" charset="0"/>
              </a:rPr>
              <a:t>International</a:t>
            </a:r>
            <a:r>
              <a:rPr lang="tr-TR" sz="2800" dirty="0" smtClean="0">
                <a:latin typeface="Comic Sans MS" pitchFamily="66" charset="0"/>
                <a:cs typeface="Arial" pitchFamily="34" charset="0"/>
              </a:rPr>
              <a:t> standart </a:t>
            </a:r>
            <a:r>
              <a:rPr lang="tr-TR" sz="2800" dirty="0" err="1" smtClean="0">
                <a:latin typeface="Comic Sans MS" pitchFamily="66" charset="0"/>
                <a:cs typeface="Arial" pitchFamily="34" charset="0"/>
              </a:rPr>
              <a:t>Organization</a:t>
            </a:r>
            <a:r>
              <a:rPr lang="tr-TR" sz="2800" dirty="0" smtClean="0">
                <a:latin typeface="Comic Sans MS" pitchFamily="66" charset="0"/>
                <a:cs typeface="Arial" pitchFamily="34" charset="0"/>
              </a:rPr>
              <a:t> ) tarafından 1979 yılında yayınlandı. Genel yapısı bir düğüm iletişim sürecini çok katmanlı bir yapı şeklinde tanımlamaktır. OSI modelinde bir uç düğümünde </a:t>
            </a:r>
            <a:r>
              <a:rPr lang="tr-TR" sz="2800" dirty="0" err="1" smtClean="0">
                <a:latin typeface="Comic Sans MS" pitchFamily="66" charset="0"/>
                <a:cs typeface="Arial" pitchFamily="34" charset="0"/>
              </a:rPr>
              <a:t>herbiri</a:t>
            </a:r>
            <a:r>
              <a:rPr lang="tr-TR" sz="2800" dirty="0" smtClean="0">
                <a:latin typeface="Comic Sans MS" pitchFamily="66" charset="0"/>
                <a:cs typeface="Arial" pitchFamily="34" charset="0"/>
              </a:rPr>
              <a:t> farklı işlevlere sahip 7 katman tanımlıdır. Uç bilgisayarlarda 7 katmanın tamamı bulunurken, bilgisayar ağında bulunan ara düğüm cihazlarda daha az sayıda katman bulunabilmektedir.</a:t>
            </a:r>
          </a:p>
          <a:p>
            <a:pPr>
              <a:buNone/>
            </a:pPr>
            <a:endParaRPr lang="tr-TR" sz="2800" dirty="0" smtClean="0">
              <a:latin typeface="Comic Sans MS" pitchFamily="66" charset="0"/>
              <a:cs typeface="Arial" pitchFamily="34" charset="0"/>
            </a:endParaRPr>
          </a:p>
          <a:p>
            <a:pPr>
              <a:buNone/>
            </a:pPr>
            <a:r>
              <a:rPr lang="tr-TR" sz="2800" dirty="0" smtClean="0">
                <a:latin typeface="Comic Sans MS" pitchFamily="66" charset="0"/>
                <a:cs typeface="Arial" pitchFamily="34" charset="0"/>
              </a:rPr>
              <a:t>   Örneğin ağ içerisinde bulunan ara cihazlardan tekrarlayıcı (</a:t>
            </a:r>
            <a:r>
              <a:rPr lang="tr-TR" sz="2800" dirty="0" err="1" smtClean="0">
                <a:latin typeface="Comic Sans MS" pitchFamily="66" charset="0"/>
                <a:cs typeface="Arial" pitchFamily="34" charset="0"/>
              </a:rPr>
              <a:t>repeater</a:t>
            </a:r>
            <a:r>
              <a:rPr lang="tr-TR" sz="2800" dirty="0" smtClean="0">
                <a:latin typeface="Comic Sans MS" pitchFamily="66" charset="0"/>
                <a:cs typeface="Arial" pitchFamily="34" charset="0"/>
              </a:rPr>
              <a:t>) </a:t>
            </a:r>
            <a:r>
              <a:rPr lang="tr-TR" sz="2800" dirty="0" err="1" smtClean="0">
                <a:latin typeface="Comic Sans MS" pitchFamily="66" charset="0"/>
                <a:cs typeface="Arial" pitchFamily="34" charset="0"/>
              </a:rPr>
              <a:t>yanlızca</a:t>
            </a:r>
            <a:r>
              <a:rPr lang="tr-TR" sz="2800" dirty="0" smtClean="0">
                <a:latin typeface="Comic Sans MS" pitchFamily="66" charset="0"/>
                <a:cs typeface="Arial" pitchFamily="34" charset="0"/>
              </a:rPr>
              <a:t> 1. Katmana, köprü (</a:t>
            </a:r>
            <a:r>
              <a:rPr lang="tr-TR" sz="2800" dirty="0" err="1" smtClean="0">
                <a:latin typeface="Comic Sans MS" pitchFamily="66" charset="0"/>
                <a:cs typeface="Arial" pitchFamily="34" charset="0"/>
              </a:rPr>
              <a:t>Bridge</a:t>
            </a:r>
            <a:r>
              <a:rPr lang="tr-TR" sz="2800" dirty="0" smtClean="0">
                <a:latin typeface="Comic Sans MS" pitchFamily="66" charset="0"/>
                <a:cs typeface="Arial" pitchFamily="34" charset="0"/>
              </a:rPr>
              <a:t>) ve anahtar </a:t>
            </a:r>
            <a:r>
              <a:rPr lang="tr-TR" sz="2800" dirty="0" err="1" smtClean="0">
                <a:latin typeface="Comic Sans MS" pitchFamily="66" charset="0"/>
                <a:cs typeface="Arial" pitchFamily="34" charset="0"/>
              </a:rPr>
              <a:t>yanlızca</a:t>
            </a:r>
            <a:r>
              <a:rPr lang="tr-TR" sz="2800" dirty="0" smtClean="0">
                <a:latin typeface="Comic Sans MS" pitchFamily="66" charset="0"/>
                <a:cs typeface="Arial" pitchFamily="34" charset="0"/>
              </a:rPr>
              <a:t> 1. ve 2. Katmana ve yönlendirici ( </a:t>
            </a:r>
            <a:r>
              <a:rPr lang="tr-TR" sz="2800" dirty="0" err="1" smtClean="0">
                <a:latin typeface="Comic Sans MS" pitchFamily="66" charset="0"/>
                <a:cs typeface="Arial" pitchFamily="34" charset="0"/>
              </a:rPr>
              <a:t>router</a:t>
            </a:r>
            <a:r>
              <a:rPr lang="tr-TR" sz="2800" dirty="0" smtClean="0">
                <a:latin typeface="Comic Sans MS" pitchFamily="66" charset="0"/>
                <a:cs typeface="Arial" pitchFamily="34" charset="0"/>
              </a:rPr>
              <a:t> ) ise ilk 3 katmana ait işlevlere sahiptirler. Sanki ağ üzerinde bir uç bilgisayar gibi tüm 7 katmanı da içeren </a:t>
            </a:r>
            <a:r>
              <a:rPr lang="tr-TR" sz="2800" dirty="0" err="1" smtClean="0">
                <a:latin typeface="Comic Sans MS" pitchFamily="66" charset="0"/>
                <a:cs typeface="Arial" pitchFamily="34" charset="0"/>
              </a:rPr>
              <a:t>geçityolu</a:t>
            </a:r>
            <a:r>
              <a:rPr lang="tr-TR" sz="2800" dirty="0" smtClean="0">
                <a:latin typeface="Comic Sans MS" pitchFamily="66" charset="0"/>
                <a:cs typeface="Arial" pitchFamily="34" charset="0"/>
              </a:rPr>
              <a:t> ( </a:t>
            </a:r>
            <a:r>
              <a:rPr lang="tr-TR" sz="2800" dirty="0" err="1" smtClean="0">
                <a:latin typeface="Comic Sans MS" pitchFamily="66" charset="0"/>
                <a:cs typeface="Arial" pitchFamily="34" charset="0"/>
              </a:rPr>
              <a:t>gateway</a:t>
            </a:r>
            <a:r>
              <a:rPr lang="tr-TR" sz="2800" dirty="0" smtClean="0">
                <a:latin typeface="Comic Sans MS" pitchFamily="66" charset="0"/>
                <a:cs typeface="Arial" pitchFamily="34" charset="0"/>
              </a:rPr>
              <a:t> ) veya protokol dönüştürücü (protokol </a:t>
            </a:r>
            <a:r>
              <a:rPr lang="tr-TR" sz="2800" dirty="0" err="1" smtClean="0">
                <a:latin typeface="Comic Sans MS" pitchFamily="66" charset="0"/>
                <a:cs typeface="Arial" pitchFamily="34" charset="0"/>
              </a:rPr>
              <a:t>converter</a:t>
            </a:r>
            <a:r>
              <a:rPr lang="tr-TR" sz="2800" dirty="0" smtClean="0">
                <a:latin typeface="Comic Sans MS" pitchFamily="66" charset="0"/>
                <a:cs typeface="Arial" pitchFamily="34" charset="0"/>
              </a:rPr>
              <a:t>) da bir ağ cihazıdır.</a:t>
            </a:r>
            <a:endParaRPr lang="tr-TR" sz="2800" dirty="0">
              <a:latin typeface="Comic Sans MS" pitchFamily="66"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619672" y="620688"/>
            <a:ext cx="7149480" cy="706090"/>
          </a:xfrm>
        </p:spPr>
        <p:txBody>
          <a:bodyPr>
            <a:normAutofit/>
          </a:bodyPr>
          <a:lstStyle/>
          <a:p>
            <a:r>
              <a:rPr lang="tr-TR" dirty="0" smtClean="0">
                <a:solidFill>
                  <a:srgbClr val="0070C0"/>
                </a:solidFill>
                <a:latin typeface="Comic Sans MS" pitchFamily="66" charset="0"/>
              </a:rPr>
              <a:t>7 Katman</a:t>
            </a:r>
            <a:endParaRPr lang="tr-TR" dirty="0">
              <a:solidFill>
                <a:srgbClr val="0070C0"/>
              </a:solidFill>
              <a:latin typeface="Comic Sans MS" pitchFamily="66" charset="0"/>
            </a:endParaRPr>
          </a:p>
        </p:txBody>
      </p:sp>
      <p:sp>
        <p:nvSpPr>
          <p:cNvPr id="2" name="1 İçerik Yer Tutucusu"/>
          <p:cNvSpPr>
            <a:spLocks noGrp="1"/>
          </p:cNvSpPr>
          <p:nvPr>
            <p:ph idx="1"/>
          </p:nvPr>
        </p:nvSpPr>
        <p:spPr>
          <a:xfrm>
            <a:off x="457200" y="1484784"/>
            <a:ext cx="8229600" cy="4522507"/>
          </a:xfrm>
        </p:spPr>
        <p:txBody>
          <a:bodyPr>
            <a:normAutofit/>
          </a:bodyPr>
          <a:lstStyle/>
          <a:p>
            <a:pPr>
              <a:buNone/>
            </a:pPr>
            <a:endParaRPr lang="tr-TR" b="1" dirty="0" smtClean="0"/>
          </a:p>
          <a:p>
            <a:pPr>
              <a:buNone/>
            </a:pPr>
            <a:r>
              <a:rPr lang="tr-TR" dirty="0" smtClean="0">
                <a:latin typeface="Comic Sans MS" pitchFamily="66" charset="0"/>
              </a:rPr>
              <a:t>   Ağlar ile ilgili bir çok </a:t>
            </a:r>
            <a:r>
              <a:rPr lang="tr-TR" dirty="0" err="1" smtClean="0">
                <a:latin typeface="Comic Sans MS" pitchFamily="66" charset="0"/>
              </a:rPr>
              <a:t>dökümanda</a:t>
            </a:r>
            <a:r>
              <a:rPr lang="tr-TR" dirty="0" smtClean="0">
                <a:latin typeface="Comic Sans MS" pitchFamily="66" charset="0"/>
              </a:rPr>
              <a:t> OSI modeline atıf yapıldığını görürsünüz. OSI modeli sayesinde bir cihazın veya protokolün ağ içinde ne görev üstlendiği daha rahat anlatılabilir.</a:t>
            </a:r>
          </a:p>
          <a:p>
            <a:endParaRPr lang="tr-TR" dirty="0" smtClean="0">
              <a:latin typeface="Comic Sans MS" pitchFamily="66" charset="0"/>
            </a:endParaRPr>
          </a:p>
          <a:p>
            <a:pPr>
              <a:buNone/>
            </a:pPr>
            <a:r>
              <a:rPr lang="tr-TR" dirty="0" smtClean="0">
                <a:latin typeface="Comic Sans MS" pitchFamily="66" charset="0"/>
              </a:rPr>
              <a:t>   OSI modeli verinin bir bilgisayar üzerinde bir program'dan, ağ ortamından geçerek diğer bir bilgisayar üzerindeki diğer bir programa nasıl ulaşacağını tanımlar. Model bu süreci 7 katman halinde inceler:</a:t>
            </a:r>
          </a:p>
          <a:p>
            <a:endParaRPr lang="tr-TR"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pic>
        <p:nvPicPr>
          <p:cNvPr id="27649" name="Picture 1" descr="C:\Users\Bayram Can Gökmen\Desktop\osi1.jpg"/>
          <p:cNvPicPr>
            <a:picLocks noChangeAspect="1" noChangeArrowheads="1"/>
          </p:cNvPicPr>
          <p:nvPr/>
        </p:nvPicPr>
        <p:blipFill>
          <a:blip r:embed="rId2" cstate="print"/>
          <a:srcRect/>
          <a:stretch>
            <a:fillRect/>
          </a:stretch>
        </p:blipFill>
        <p:spPr bwMode="auto">
          <a:xfrm>
            <a:off x="323528" y="1"/>
            <a:ext cx="8408934" cy="5805263"/>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43608" y="1412776"/>
            <a:ext cx="8229600" cy="5746643"/>
          </a:xfrm>
        </p:spPr>
        <p:txBody>
          <a:bodyPr>
            <a:normAutofit/>
          </a:bodyPr>
          <a:lstStyle/>
          <a:p>
            <a:endParaRPr lang="tr-TR" dirty="0" smtClean="0">
              <a:latin typeface="Comic Sans MS" pitchFamily="66" charset="0"/>
            </a:endParaRPr>
          </a:p>
          <a:p>
            <a:pPr>
              <a:buNone/>
            </a:pPr>
            <a:r>
              <a:rPr lang="tr-TR" dirty="0" smtClean="0">
                <a:latin typeface="Comic Sans MS" pitchFamily="66" charset="0"/>
              </a:rPr>
              <a:t>   Uygulama katmanı veriyi sunum katmanına sunum ise oturum katmanına aktarır. Bu şekilde veri fiziksel katmana kadar ulaşır.</a:t>
            </a:r>
          </a:p>
          <a:p>
            <a:pPr>
              <a:buNone/>
            </a:pPr>
            <a:r>
              <a:rPr lang="tr-TR" dirty="0" smtClean="0">
                <a:latin typeface="Comic Sans MS" pitchFamily="66" charset="0"/>
              </a:rPr>
              <a:t> </a:t>
            </a:r>
          </a:p>
          <a:p>
            <a:pPr>
              <a:buNone/>
            </a:pPr>
            <a:r>
              <a:rPr lang="tr-TR" dirty="0" smtClean="0">
                <a:latin typeface="Comic Sans MS" pitchFamily="66" charset="0"/>
              </a:rPr>
              <a:t>   Veri alımında ise bu işlem tam tersi şekilde gerçekleşir.</a:t>
            </a:r>
          </a:p>
          <a:p>
            <a:pPr>
              <a:buNone/>
            </a:pPr>
            <a:r>
              <a:rPr lang="tr-TR" dirty="0" smtClean="0">
                <a:latin typeface="Comic Sans MS" pitchFamily="66" charset="0"/>
              </a:rPr>
              <a:t>   OSI Modelinde her katman çözülmesi gereken problemleri tanımlar. Bu katmanda çalışan aygıt ve protokoller ise bu problemlere çözüm getirir.</a:t>
            </a:r>
          </a:p>
          <a:p>
            <a:pPr>
              <a:buNone/>
            </a:pPr>
            <a:r>
              <a:rPr lang="tr-TR" dirty="0" smtClean="0">
                <a:latin typeface="Comic Sans MS" pitchFamily="66" charset="0"/>
              </a:rPr>
              <a:t> </a:t>
            </a:r>
          </a:p>
          <a:p>
            <a:pPr>
              <a:buNone/>
            </a:pPr>
            <a:r>
              <a:rPr lang="tr-TR" dirty="0" smtClean="0">
                <a:latin typeface="Comic Sans MS" pitchFamily="66" charset="0"/>
              </a:rPr>
              <a:t>   7 katmanlı OSI modeli 2 bölümde incelenebilir: </a:t>
            </a:r>
            <a:r>
              <a:rPr lang="tr-TR" dirty="0" err="1" smtClean="0">
                <a:latin typeface="Comic Sans MS" pitchFamily="66" charset="0"/>
              </a:rPr>
              <a:t>Application</a:t>
            </a:r>
            <a:r>
              <a:rPr lang="tr-TR" dirty="0" smtClean="0">
                <a:latin typeface="Comic Sans MS" pitchFamily="66" charset="0"/>
              </a:rPr>
              <a:t> Set ve Transport Set. </a:t>
            </a:r>
          </a:p>
          <a:p>
            <a:pPr>
              <a:buNone/>
            </a:pPr>
            <a:r>
              <a:rPr lang="tr-TR" dirty="0" smtClean="0">
                <a:latin typeface="Comic Sans MS" pitchFamily="66" charset="0"/>
              </a:rPr>
              <a:t>  </a:t>
            </a:r>
            <a:r>
              <a:rPr lang="tr-TR" dirty="0" err="1" smtClean="0">
                <a:solidFill>
                  <a:srgbClr val="0070C0"/>
                </a:solidFill>
                <a:latin typeface="Comic Sans MS" pitchFamily="66" charset="0"/>
              </a:rPr>
              <a:t>Application</a:t>
            </a:r>
            <a:r>
              <a:rPr lang="tr-TR" dirty="0" smtClean="0">
                <a:solidFill>
                  <a:srgbClr val="0070C0"/>
                </a:solidFill>
                <a:latin typeface="Comic Sans MS" pitchFamily="66" charset="0"/>
              </a:rPr>
              <a:t> Set(uygulama seti) = </a:t>
            </a:r>
            <a:r>
              <a:rPr lang="tr-TR" dirty="0" smtClean="0">
                <a:latin typeface="Comic Sans MS" pitchFamily="66" charset="0"/>
              </a:rPr>
              <a:t>Uygulamalar yani programlarla ilgili konuları içerir. Genellikle sadece yazılımsaldır. Modelin en üstündeki uygulama katmanı kullanıcıya en yakın katmandır.</a:t>
            </a:r>
          </a:p>
          <a:p>
            <a:endParaRPr lang="tr-TR"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lstStyle/>
          <a:p>
            <a:endParaRPr lang="tr-TR" dirty="0" smtClean="0">
              <a:latin typeface="Comic Sans MS" pitchFamily="66" charset="0"/>
            </a:endParaRPr>
          </a:p>
          <a:p>
            <a:pPr>
              <a:buNone/>
            </a:pPr>
            <a:r>
              <a:rPr lang="tr-TR" dirty="0" smtClean="0">
                <a:latin typeface="Comic Sans MS" pitchFamily="66" charset="0"/>
              </a:rPr>
              <a:t>  </a:t>
            </a:r>
            <a:r>
              <a:rPr lang="tr-TR" dirty="0" smtClean="0">
                <a:solidFill>
                  <a:srgbClr val="0070C0"/>
                </a:solidFill>
                <a:latin typeface="Comic Sans MS" pitchFamily="66" charset="0"/>
              </a:rPr>
              <a:t>Transport Set(veri aktarım seti) = </a:t>
            </a:r>
            <a:r>
              <a:rPr lang="tr-TR" dirty="0" smtClean="0">
                <a:latin typeface="Comic Sans MS" pitchFamily="66" charset="0"/>
              </a:rPr>
              <a:t>Veri iletişimi ile ilgili meseleleri tanımlar. Fiziksel ve veri aktarım katmanları hem yazılımsal hem de donanım olarak görevini yerine getirebilir. Fiziksel katman(en alt katman) fiziksel ağ kablosuna en yakın katmandır. Ve esas olarak bilgiyi kablodan aktarmakla görevlidir.</a:t>
            </a: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si-model.jpg"/>
          <p:cNvPicPr>
            <a:picLocks noGrp="1" noChangeAspect="1"/>
          </p:cNvPicPr>
          <p:nvPr>
            <p:ph idx="1"/>
          </p:nvPr>
        </p:nvPicPr>
        <p:blipFill>
          <a:blip r:embed="rId2" cstate="print"/>
          <a:stretch>
            <a:fillRect/>
          </a:stretch>
        </p:blipFill>
        <p:spPr>
          <a:xfrm>
            <a:off x="1331640" y="404663"/>
            <a:ext cx="6732240" cy="5616625"/>
          </a:xfrm>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279762" y="620688"/>
            <a:ext cx="7848872" cy="1210146"/>
          </a:xfrm>
        </p:spPr>
        <p:txBody>
          <a:bodyPr>
            <a:normAutofit fontScale="90000"/>
          </a:bodyPr>
          <a:lstStyle/>
          <a:p>
            <a:r>
              <a:rPr lang="tr-TR" sz="4400" dirty="0" smtClean="0">
                <a:solidFill>
                  <a:srgbClr val="0070C0"/>
                </a:solidFill>
                <a:latin typeface="Comic Sans MS" pitchFamily="66" charset="0"/>
              </a:rPr>
              <a:t>7. Uygulama (</a:t>
            </a:r>
            <a:r>
              <a:rPr lang="tr-TR" sz="4400" dirty="0" err="1" smtClean="0">
                <a:solidFill>
                  <a:srgbClr val="0070C0"/>
                </a:solidFill>
                <a:latin typeface="Comic Sans MS" pitchFamily="66" charset="0"/>
              </a:rPr>
              <a:t>Application</a:t>
            </a:r>
            <a:r>
              <a:rPr lang="tr-TR" sz="4400"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
        <p:nvSpPr>
          <p:cNvPr id="2" name="1 İçerik Yer Tutucusu"/>
          <p:cNvSpPr>
            <a:spLocks noGrp="1"/>
          </p:cNvSpPr>
          <p:nvPr>
            <p:ph idx="1"/>
          </p:nvPr>
        </p:nvSpPr>
        <p:spPr>
          <a:xfrm>
            <a:off x="914400" y="2060848"/>
            <a:ext cx="8229600" cy="4522507"/>
          </a:xfrm>
        </p:spPr>
        <p:txBody>
          <a:bodyPr>
            <a:normAutofit/>
          </a:bodyPr>
          <a:lstStyle/>
          <a:p>
            <a:pPr>
              <a:buNone/>
            </a:pPr>
            <a:r>
              <a:rPr lang="tr-TR" b="1" dirty="0" smtClean="0"/>
              <a:t>  </a:t>
            </a:r>
            <a:r>
              <a:rPr lang="tr-TR" dirty="0" smtClean="0">
                <a:latin typeface="Comic Sans MS" pitchFamily="66" charset="0"/>
              </a:rPr>
              <a:t>Uygulama katmanı programların ağı kullanabilmesi için araçlar sunar. Microsoft </a:t>
            </a:r>
            <a:r>
              <a:rPr lang="tr-TR" dirty="0" err="1" smtClean="0">
                <a:latin typeface="Comic Sans MS" pitchFamily="66" charset="0"/>
              </a:rPr>
              <a:t>API'leri</a:t>
            </a:r>
            <a:r>
              <a:rPr lang="tr-TR" dirty="0" smtClean="0">
                <a:latin typeface="Comic Sans MS" pitchFamily="66" charset="0"/>
              </a:rPr>
              <a:t> uygulama</a:t>
            </a:r>
          </a:p>
          <a:p>
            <a:pPr>
              <a:buNone/>
            </a:pPr>
            <a:r>
              <a:rPr lang="tr-TR" dirty="0" smtClean="0">
                <a:latin typeface="Comic Sans MS" pitchFamily="66" charset="0"/>
              </a:rPr>
              <a:t>  katmanında çalışır. Bu </a:t>
            </a:r>
            <a:r>
              <a:rPr lang="tr-TR" dirty="0" err="1" smtClean="0">
                <a:latin typeface="Comic Sans MS" pitchFamily="66" charset="0"/>
              </a:rPr>
              <a:t>API'leri</a:t>
            </a:r>
            <a:r>
              <a:rPr lang="tr-TR" dirty="0" smtClean="0">
                <a:latin typeface="Comic Sans MS" pitchFamily="66" charset="0"/>
              </a:rPr>
              <a:t> kullanarak program yazan bir programcı, örneğin bir ağ sürücüsüne</a:t>
            </a:r>
          </a:p>
          <a:p>
            <a:pPr>
              <a:buNone/>
            </a:pPr>
            <a:r>
              <a:rPr lang="tr-TR" dirty="0" smtClean="0">
                <a:latin typeface="Comic Sans MS" pitchFamily="66" charset="0"/>
              </a:rPr>
              <a:t>   erişmek gerektiğinde API içindeki hazır aracı alıp kendi programında kullanır. Alt katmanlarda</a:t>
            </a:r>
          </a:p>
          <a:p>
            <a:pPr>
              <a:buNone/>
            </a:pPr>
            <a:r>
              <a:rPr lang="tr-TR" dirty="0" smtClean="0">
                <a:latin typeface="Comic Sans MS" pitchFamily="66" charset="0"/>
              </a:rPr>
              <a:t>   gerçekleşen onlarca farklı işlemin hiçbirisiyle uğraşmak zorunda kalmaz.</a:t>
            </a:r>
          </a:p>
          <a:p>
            <a:pPr>
              <a:buNone/>
            </a:pPr>
            <a:r>
              <a:rPr lang="tr-TR" dirty="0" smtClean="0">
                <a:latin typeface="Comic Sans MS" pitchFamily="66" charset="0"/>
              </a:rPr>
              <a:t>   Uygulama katmanı için bir diğer örnek </a:t>
            </a:r>
            <a:r>
              <a:rPr lang="tr-TR" dirty="0" err="1" smtClean="0">
                <a:latin typeface="Comic Sans MS" pitchFamily="66" charset="0"/>
              </a:rPr>
              <a:t>HHTP'dir</a:t>
            </a:r>
            <a:r>
              <a:rPr lang="tr-TR" dirty="0" smtClean="0">
                <a:latin typeface="Comic Sans MS" pitchFamily="66" charset="0"/>
              </a:rPr>
              <a:t>. HTTP çalıştırılan bir program değil bir protokoldür.</a:t>
            </a:r>
          </a:p>
          <a:p>
            <a:pPr>
              <a:buNone/>
            </a:pPr>
            <a:r>
              <a:rPr lang="tr-TR" dirty="0" smtClean="0">
                <a:latin typeface="Comic Sans MS" pitchFamily="66" charset="0"/>
              </a:rPr>
              <a:t>   Yani bir kurallar dizesidir. Bu dizeyi gören çalışan bir Browser(IE mesela), aynı protokolü kullanan</a:t>
            </a:r>
          </a:p>
          <a:p>
            <a:pPr>
              <a:buNone/>
            </a:pPr>
            <a:r>
              <a:rPr lang="tr-TR" dirty="0" smtClean="0">
                <a:latin typeface="Comic Sans MS" pitchFamily="66" charset="0"/>
              </a:rPr>
              <a:t>   bir Web sunucuya erişir.</a:t>
            </a:r>
            <a:endParaRPr lang="tr-TR" dirty="0">
              <a:latin typeface="Comic Sans MS" pitchFamily="66" charset="0"/>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405</TotalTime>
  <Words>1334</Words>
  <Application>Microsoft Office PowerPoint</Application>
  <PresentationFormat>Ekran Gösterisi (4:3)</PresentationFormat>
  <Paragraphs>146</Paragraphs>
  <Slides>26</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26</vt:i4>
      </vt:variant>
    </vt:vector>
  </HeadingPairs>
  <TitlesOfParts>
    <vt:vector size="32" baseType="lpstr">
      <vt:lpstr>Arial</vt:lpstr>
      <vt:lpstr>Century Gothic</vt:lpstr>
      <vt:lpstr>Comic Sans MS</vt:lpstr>
      <vt:lpstr>Wingdings 3</vt:lpstr>
      <vt:lpstr>Duman</vt:lpstr>
      <vt:lpstr>Resim</vt:lpstr>
      <vt:lpstr>OSİ MODELİ</vt:lpstr>
      <vt:lpstr>PowerPoint Sunusu</vt:lpstr>
      <vt:lpstr>PowerPoint Sunusu</vt:lpstr>
      <vt:lpstr>7 Katman</vt:lpstr>
      <vt:lpstr>PowerPoint Sunusu</vt:lpstr>
      <vt:lpstr>PowerPoint Sunusu</vt:lpstr>
      <vt:lpstr>PowerPoint Sunusu</vt:lpstr>
      <vt:lpstr>PowerPoint Sunusu</vt:lpstr>
      <vt:lpstr>7. Uygulama (Application) Katmanı</vt:lpstr>
      <vt:lpstr>6. Sunum (Presentation) Katmanı</vt:lpstr>
      <vt:lpstr>EBCDIC (Extended Binary Coded Decimal Interchange Code) = Genişletilmiş İkilik Kodlu Ondalık Değişim Kodu </vt:lpstr>
      <vt:lpstr>ASCII (American Standard Code for Information Interchange) </vt:lpstr>
      <vt:lpstr>5. Oturum (Session) Katmanı</vt:lpstr>
      <vt:lpstr>PowerPoint Sunusu</vt:lpstr>
      <vt:lpstr>İletişim Türleri</vt:lpstr>
      <vt:lpstr>4. Taşıma (Transport ) Katmanı</vt:lpstr>
      <vt:lpstr>PowerPoint Sunusu</vt:lpstr>
      <vt:lpstr>3. Ağ (Network) Katmanı</vt:lpstr>
      <vt:lpstr>2. Veri İletim (Data Link) Katmanı</vt:lpstr>
      <vt:lpstr>Veri İletim Katmanı İki Alt Katmandan Oluşur; </vt:lpstr>
      <vt:lpstr>PowerPoint Sunusu</vt:lpstr>
      <vt:lpstr>1. Fiziksel (Physical) Katmanı</vt:lpstr>
      <vt:lpstr>Son Söz </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 MODELİ</dc:title>
  <dc:creator>Bayram Can Gökmen</dc:creator>
  <cp:lastModifiedBy>ben</cp:lastModifiedBy>
  <cp:revision>39</cp:revision>
  <dcterms:created xsi:type="dcterms:W3CDTF">2012-04-22T15:33:27Z</dcterms:created>
  <dcterms:modified xsi:type="dcterms:W3CDTF">2013-05-21T06:36:19Z</dcterms:modified>
</cp:coreProperties>
</file>