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86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890A8B3D-BC07-42B0-87DA-C7C8756A5DC8}" type="datetimeFigureOut">
              <a:rPr lang="tr-TR" smtClean="0"/>
              <a:t>17.10.2011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1F73B97-AAC8-4D38-B0B7-B7B1BBA1F135}"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890A8B3D-BC07-42B0-87DA-C7C8756A5DC8}" type="datetimeFigureOut">
              <a:rPr lang="tr-TR" smtClean="0"/>
              <a:t>17.10.2011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1F73B97-AAC8-4D38-B0B7-B7B1BBA1F135}"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90A8B3D-BC07-42B0-87DA-C7C8756A5DC8}" type="datetimeFigureOut">
              <a:rPr lang="tr-TR" smtClean="0"/>
              <a:t>17.10.2011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1F73B97-AAC8-4D38-B0B7-B7B1BBA1F135}" type="slidenum">
              <a:rPr lang="tr-TR" smtClean="0"/>
              <a:t>‹#›</a:t>
            </a:fld>
            <a:endParaRPr lang="tr-T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890A8B3D-BC07-42B0-87DA-C7C8756A5DC8}" type="datetimeFigureOut">
              <a:rPr lang="tr-TR" smtClean="0"/>
              <a:t>17.10.2011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1F73B97-AAC8-4D38-B0B7-B7B1BBA1F135}" type="slidenum">
              <a:rPr lang="tr-TR" smtClean="0"/>
              <a:t>‹#›</a:t>
            </a:fld>
            <a:endParaRPr lang="tr-TR"/>
          </a:p>
        </p:txBody>
      </p:sp>
      <p:sp>
        <p:nvSpPr>
          <p:cNvPr id="7" name="Title 6"/>
          <p:cNvSpPr>
            <a:spLocks noGrp="1"/>
          </p:cNvSpPr>
          <p:nvPr>
            <p:ph type="title"/>
          </p:nvPr>
        </p:nvSpPr>
        <p:spPr/>
        <p:txBody>
          <a:bodyPr/>
          <a:lstStyle/>
          <a:p>
            <a:r>
              <a:rPr lang="tr-TR" smtClean="0"/>
              <a:t>Asıl başlık stili için tıklatın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90A8B3D-BC07-42B0-87DA-C7C8756A5DC8}" type="datetimeFigureOut">
              <a:rPr lang="tr-TR" smtClean="0"/>
              <a:t>17.10.2011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1F73B97-AAC8-4D38-B0B7-B7B1BBA1F135}"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890A8B3D-BC07-42B0-87DA-C7C8756A5DC8}" type="datetimeFigureOut">
              <a:rPr lang="tr-TR" smtClean="0"/>
              <a:t>17.10.2011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1F73B97-AAC8-4D38-B0B7-B7B1BBA1F135}" type="slidenum">
              <a:rPr lang="tr-TR" smtClean="0"/>
              <a:t>‹#›</a:t>
            </a:fld>
            <a:endParaRPr lang="tr-TR"/>
          </a:p>
        </p:txBody>
      </p:sp>
      <p:sp>
        <p:nvSpPr>
          <p:cNvPr id="9" name="Content Placeholder 8"/>
          <p:cNvSpPr>
            <a:spLocks noGrp="1"/>
          </p:cNvSpPr>
          <p:nvPr>
            <p:ph sz="quarter" idx="13"/>
          </p:nvPr>
        </p:nvSpPr>
        <p:spPr>
          <a:xfrm>
            <a:off x="676655"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90A8B3D-BC07-42B0-87DA-C7C8756A5DC8}" type="datetimeFigureOut">
              <a:rPr lang="tr-TR" smtClean="0"/>
              <a:t>17.10.2011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51F73B97-AAC8-4D38-B0B7-B7B1BBA1F135}"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890A8B3D-BC07-42B0-87DA-C7C8756A5DC8}" type="datetimeFigureOut">
              <a:rPr lang="tr-TR" smtClean="0"/>
              <a:t>17.10.2011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1F73B97-AAC8-4D38-B0B7-B7B1BBA1F135}"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890A8B3D-BC07-42B0-87DA-C7C8756A5DC8}" type="datetimeFigureOut">
              <a:rPr lang="tr-TR" smtClean="0"/>
              <a:t>17.10.2011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51F73B97-AAC8-4D38-B0B7-B7B1BBA1F135}"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90A8B3D-BC07-42B0-87DA-C7C8756A5DC8}" type="datetimeFigureOut">
              <a:rPr lang="tr-TR" smtClean="0"/>
              <a:t>17.10.2011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1F73B97-AAC8-4D38-B0B7-B7B1BBA1F135}" type="slidenum">
              <a:rPr lang="tr-TR" smtClean="0"/>
              <a:t>‹#›</a:t>
            </a:fld>
            <a:endParaRPr lang="tr-T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890A8B3D-BC07-42B0-87DA-C7C8756A5DC8}" type="datetimeFigureOut">
              <a:rPr lang="tr-TR" smtClean="0"/>
              <a:t>17.10.2011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1F73B97-AAC8-4D38-B0B7-B7B1BBA1F135}" type="slidenum">
              <a:rPr lang="tr-TR" smtClean="0"/>
              <a:t>‹#›</a:t>
            </a:fld>
            <a:endParaRPr lang="tr-T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890A8B3D-BC07-42B0-87DA-C7C8756A5DC8}" type="datetimeFigureOut">
              <a:rPr lang="tr-TR" smtClean="0"/>
              <a:t>17.10.2011</a:t>
            </a:fld>
            <a:endParaRPr lang="tr-T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tr-T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51F73B97-AAC8-4D38-B0B7-B7B1BBA1F135}" type="slidenum">
              <a:rPr lang="tr-TR" smtClean="0"/>
              <a:t>‹#›</a:t>
            </a:fld>
            <a:endParaRPr lang="tr-T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Web Tasarımı</a:t>
            </a:r>
            <a:endParaRPr lang="tr-TR" dirty="0"/>
          </a:p>
        </p:txBody>
      </p:sp>
      <p:sp>
        <p:nvSpPr>
          <p:cNvPr id="3" name="Alt Başlık 2"/>
          <p:cNvSpPr>
            <a:spLocks noGrp="1"/>
          </p:cNvSpPr>
          <p:nvPr>
            <p:ph type="subTitle" idx="1"/>
          </p:nvPr>
        </p:nvSpPr>
        <p:spPr/>
        <p:txBody>
          <a:bodyPr/>
          <a:lstStyle/>
          <a:p>
            <a:r>
              <a:rPr lang="tr-TR" dirty="0" err="1" smtClean="0"/>
              <a:t>Öğr.Gör</a:t>
            </a:r>
            <a:r>
              <a:rPr lang="tr-TR" dirty="0" smtClean="0"/>
              <a:t>. Hüseyin DURAN</a:t>
            </a:r>
            <a:endParaRPr lang="tr-TR" dirty="0"/>
          </a:p>
        </p:txBody>
      </p:sp>
    </p:spTree>
    <p:extLst>
      <p:ext uri="{BB962C8B-B14F-4D97-AF65-F5344CB8AC3E}">
        <p14:creationId xmlns:p14="http://schemas.microsoft.com/office/powerpoint/2010/main" val="39349184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70000" lnSpcReduction="20000"/>
          </a:bodyPr>
          <a:lstStyle/>
          <a:p>
            <a:pPr algn="just">
              <a:defRPr/>
            </a:pPr>
            <a:r>
              <a:rPr lang="tr-TR" b="1" dirty="0" err="1"/>
              <a:t>Cascading</a:t>
            </a:r>
            <a:r>
              <a:rPr lang="tr-TR" b="1" dirty="0"/>
              <a:t> Style </a:t>
            </a:r>
            <a:r>
              <a:rPr lang="tr-TR" b="1" dirty="0" err="1"/>
              <a:t>Sheets</a:t>
            </a:r>
            <a:r>
              <a:rPr lang="tr-TR" b="1" dirty="0"/>
              <a:t> (CSS)</a:t>
            </a:r>
          </a:p>
          <a:p>
            <a:pPr algn="just">
              <a:defRPr/>
            </a:pPr>
            <a:endParaRPr lang="tr-TR" b="1" dirty="0"/>
          </a:p>
          <a:p>
            <a:pPr algn="just">
              <a:defRPr/>
            </a:pPr>
            <a:r>
              <a:rPr lang="tr-TR" dirty="0"/>
              <a:t>CSS </a:t>
            </a:r>
            <a:r>
              <a:rPr lang="tr-TR" dirty="0" err="1"/>
              <a:t>nin</a:t>
            </a:r>
            <a:r>
              <a:rPr lang="tr-TR" dirty="0"/>
              <a:t> her yerde kullanılması nedeni ile W3C, CSS </a:t>
            </a:r>
            <a:r>
              <a:rPr lang="tr-TR" dirty="0" err="1"/>
              <a:t>nin</a:t>
            </a:r>
            <a:r>
              <a:rPr lang="tr-TR" dirty="0"/>
              <a:t> Internet Explorer ve Netscape </a:t>
            </a:r>
            <a:r>
              <a:rPr lang="tr-TR" dirty="0" err="1"/>
              <a:t>Navigator</a:t>
            </a:r>
            <a:r>
              <a:rPr lang="tr-TR" dirty="0"/>
              <a:t> tarafından desteklenen standardını belirledi. CSS Microsoft Word ün stili gibi çalışır. Stili önceden tanımlarız. Daha sonrada sayfadaki elemanlarda stile başvuru yaparsınız. CSS ile madde imlerini, metin fontlarını, kullanılan başlık fontunu vs. değiştirebiliriz.</a:t>
            </a:r>
          </a:p>
          <a:p>
            <a:pPr algn="just">
              <a:defRPr/>
            </a:pPr>
            <a:endParaRPr lang="tr-TR" b="1" dirty="0"/>
          </a:p>
          <a:p>
            <a:pPr algn="just">
              <a:defRPr/>
            </a:pPr>
            <a:r>
              <a:rPr lang="tr-TR" b="1" dirty="0" err="1"/>
              <a:t>Dynamic</a:t>
            </a:r>
            <a:r>
              <a:rPr lang="tr-TR" b="1" dirty="0"/>
              <a:t> HTML (DHTML)</a:t>
            </a:r>
          </a:p>
          <a:p>
            <a:pPr algn="just">
              <a:defRPr/>
            </a:pPr>
            <a:endParaRPr lang="tr-TR" b="1" dirty="0"/>
          </a:p>
          <a:p>
            <a:pPr algn="just">
              <a:defRPr/>
            </a:pPr>
            <a:r>
              <a:rPr lang="tr-TR" dirty="0"/>
              <a:t>Tasarımcıya, kullanıcı fareyi herhangi bir nesne üzerine getirdiğinde hareket etmesini ya da görünümünün değişmesini sağlayabilen Web Sayfaları yapabilme imkanı sağlayan dildir.</a:t>
            </a:r>
          </a:p>
          <a:p>
            <a:endParaRPr lang="tr-TR" dirty="0"/>
          </a:p>
        </p:txBody>
      </p:sp>
      <p:sp>
        <p:nvSpPr>
          <p:cNvPr id="3" name="Başlık 2"/>
          <p:cNvSpPr>
            <a:spLocks noGrp="1"/>
          </p:cNvSpPr>
          <p:nvPr>
            <p:ph type="title"/>
          </p:nvPr>
        </p:nvSpPr>
        <p:spPr/>
        <p:txBody>
          <a:bodyPr/>
          <a:lstStyle/>
          <a:p>
            <a:r>
              <a:rPr lang="tr-TR" b="1" dirty="0">
                <a:solidFill>
                  <a:schemeClr val="bg1"/>
                </a:solidFill>
                <a:effectLst>
                  <a:outerShdw blurRad="469900" dir="11820000" algn="r" rotWithShape="0">
                    <a:schemeClr val="bg1"/>
                  </a:outerShdw>
                </a:effectLst>
                <a:latin typeface="Tekton Pro" pitchFamily="34" charset="0"/>
              </a:rPr>
              <a:t>Html Versiyonları ve Araçları</a:t>
            </a:r>
            <a:endParaRPr lang="tr-TR" dirty="0"/>
          </a:p>
        </p:txBody>
      </p:sp>
    </p:spTree>
    <p:extLst>
      <p:ext uri="{BB962C8B-B14F-4D97-AF65-F5344CB8AC3E}">
        <p14:creationId xmlns:p14="http://schemas.microsoft.com/office/powerpoint/2010/main" val="37548941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72067" y="2675466"/>
            <a:ext cx="7876397" cy="3993893"/>
          </a:xfrm>
        </p:spPr>
        <p:txBody>
          <a:bodyPr>
            <a:normAutofit fontScale="70000" lnSpcReduction="20000"/>
          </a:bodyPr>
          <a:lstStyle/>
          <a:p>
            <a:pPr>
              <a:defRPr/>
            </a:pPr>
            <a:r>
              <a:rPr lang="tr-TR" b="1" dirty="0"/>
              <a:t>HTML Extensions</a:t>
            </a:r>
          </a:p>
          <a:p>
            <a:pPr>
              <a:defRPr/>
            </a:pPr>
            <a:endParaRPr lang="tr-TR" b="1" dirty="0"/>
          </a:p>
          <a:p>
            <a:pPr>
              <a:defRPr/>
            </a:pPr>
            <a:r>
              <a:rPr lang="tr-TR" dirty="0"/>
              <a:t>Son birkaç yılda bazı satıcılar web modelini dinamik (mekanik) ve interaktif (etkileşimli) içerikli olarak geliştirdiler.</a:t>
            </a:r>
          </a:p>
          <a:p>
            <a:pPr>
              <a:defRPr/>
            </a:pPr>
            <a:endParaRPr lang="tr-TR" dirty="0"/>
          </a:p>
          <a:p>
            <a:pPr>
              <a:defRPr/>
            </a:pPr>
            <a:r>
              <a:rPr lang="tr-TR" dirty="0"/>
              <a:t>Bunlar;</a:t>
            </a:r>
          </a:p>
          <a:p>
            <a:pPr>
              <a:defRPr/>
            </a:pPr>
            <a:r>
              <a:rPr lang="tr-TR" b="1" dirty="0"/>
              <a:t>• Client-Side Extensions (İstemci Tarafı)</a:t>
            </a:r>
          </a:p>
          <a:p>
            <a:pPr>
              <a:defRPr/>
            </a:pPr>
            <a:endParaRPr lang="tr-TR" dirty="0"/>
          </a:p>
          <a:p>
            <a:pPr>
              <a:defRPr/>
            </a:pPr>
            <a:r>
              <a:rPr lang="tr-TR" b="1" dirty="0"/>
              <a:t>• Server-Side Extensions (Server Tarafı)</a:t>
            </a:r>
          </a:p>
          <a:p>
            <a:pPr>
              <a:defRPr/>
            </a:pPr>
            <a:endParaRPr lang="tr-TR" dirty="0"/>
          </a:p>
          <a:p>
            <a:pPr>
              <a:defRPr/>
            </a:pPr>
            <a:r>
              <a:rPr lang="tr-TR" dirty="0"/>
              <a:t>Java </a:t>
            </a:r>
            <a:r>
              <a:rPr lang="tr-TR" dirty="0" err="1"/>
              <a:t>Applet</a:t>
            </a:r>
            <a:r>
              <a:rPr lang="tr-TR" dirty="0"/>
              <a:t>, ActiveX kontrolleri, İstemci Tarafı </a:t>
            </a:r>
            <a:r>
              <a:rPr lang="tr-TR" dirty="0" err="1"/>
              <a:t>scriptleri</a:t>
            </a:r>
            <a:r>
              <a:rPr lang="tr-TR" dirty="0"/>
              <a:t> ve </a:t>
            </a:r>
            <a:r>
              <a:rPr lang="tr-TR" dirty="0" err="1"/>
              <a:t>dynamic</a:t>
            </a:r>
            <a:r>
              <a:rPr lang="tr-TR" dirty="0"/>
              <a:t> HTML</a:t>
            </a:r>
          </a:p>
          <a:p>
            <a:pPr>
              <a:defRPr/>
            </a:pPr>
            <a:r>
              <a:rPr lang="tr-TR" dirty="0"/>
              <a:t>Client-Side a birer örnektirler.</a:t>
            </a:r>
          </a:p>
          <a:p>
            <a:pPr>
              <a:defRPr/>
            </a:pPr>
            <a:endParaRPr lang="tr-TR" dirty="0"/>
          </a:p>
          <a:p>
            <a:pPr>
              <a:defRPr/>
            </a:pPr>
            <a:r>
              <a:rPr lang="tr-TR" dirty="0"/>
              <a:t>CGI programları ve </a:t>
            </a:r>
            <a:r>
              <a:rPr lang="tr-TR" dirty="0" err="1"/>
              <a:t>scriptler</a:t>
            </a:r>
            <a:r>
              <a:rPr lang="tr-TR" dirty="0"/>
              <a:t>, Active Server </a:t>
            </a:r>
            <a:r>
              <a:rPr lang="tr-TR" dirty="0" err="1"/>
              <a:t>Page</a:t>
            </a:r>
            <a:r>
              <a:rPr lang="tr-TR" dirty="0"/>
              <a:t> ve FrontPage </a:t>
            </a:r>
            <a:r>
              <a:rPr lang="tr-TR" dirty="0" err="1"/>
              <a:t>WebBotslar</a:t>
            </a:r>
            <a:r>
              <a:rPr lang="tr-TR" dirty="0"/>
              <a:t> da birer Server-Side </a:t>
            </a:r>
            <a:r>
              <a:rPr lang="tr-TR" dirty="0" err="1"/>
              <a:t>Extension</a:t>
            </a:r>
            <a:r>
              <a:rPr lang="tr-TR" dirty="0"/>
              <a:t> a örnektirler.</a:t>
            </a:r>
          </a:p>
          <a:p>
            <a:endParaRPr lang="tr-TR" dirty="0"/>
          </a:p>
        </p:txBody>
      </p:sp>
      <p:sp>
        <p:nvSpPr>
          <p:cNvPr id="3" name="Başlık 2"/>
          <p:cNvSpPr>
            <a:spLocks noGrp="1"/>
          </p:cNvSpPr>
          <p:nvPr>
            <p:ph type="title"/>
          </p:nvPr>
        </p:nvSpPr>
        <p:spPr/>
        <p:txBody>
          <a:bodyPr/>
          <a:lstStyle/>
          <a:p>
            <a:r>
              <a:rPr lang="tr-TR" b="1" dirty="0">
                <a:solidFill>
                  <a:schemeClr val="bg1"/>
                </a:solidFill>
                <a:effectLst>
                  <a:outerShdw blurRad="469900" dir="11820000" algn="r" rotWithShape="0">
                    <a:schemeClr val="bg1"/>
                  </a:outerShdw>
                </a:effectLst>
                <a:latin typeface="Tekton Pro" pitchFamily="34" charset="0"/>
              </a:rPr>
              <a:t>Html Versiyonları ve Araçları</a:t>
            </a:r>
            <a:endParaRPr lang="tr-TR" dirty="0"/>
          </a:p>
        </p:txBody>
      </p:sp>
    </p:spTree>
    <p:extLst>
      <p:ext uri="{BB962C8B-B14F-4D97-AF65-F5344CB8AC3E}">
        <p14:creationId xmlns:p14="http://schemas.microsoft.com/office/powerpoint/2010/main" val="7484272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72067" y="2675466"/>
            <a:ext cx="7408333" cy="3921885"/>
          </a:xfrm>
        </p:spPr>
        <p:txBody>
          <a:bodyPr>
            <a:normAutofit fontScale="70000" lnSpcReduction="20000"/>
          </a:bodyPr>
          <a:lstStyle/>
          <a:p>
            <a:pPr algn="just">
              <a:defRPr/>
            </a:pPr>
            <a:r>
              <a:rPr lang="tr-TR" b="1" dirty="0"/>
              <a:t>HTML Editörleri</a:t>
            </a:r>
          </a:p>
          <a:p>
            <a:pPr algn="just">
              <a:defRPr/>
            </a:pPr>
            <a:r>
              <a:rPr lang="tr-TR" dirty="0"/>
              <a:t>HTML yazmak için </a:t>
            </a:r>
            <a:r>
              <a:rPr lang="tr-TR" dirty="0" err="1"/>
              <a:t>NotePad</a:t>
            </a:r>
            <a:r>
              <a:rPr lang="tr-TR" dirty="0"/>
              <a:t> ‘i kullanabileceğimiz </a:t>
            </a:r>
            <a:r>
              <a:rPr lang="tr-TR" dirty="0" err="1"/>
              <a:t>gibiyardımcı</a:t>
            </a:r>
            <a:r>
              <a:rPr lang="tr-TR" dirty="0"/>
              <a:t> programlar ad vardır. Bunlardan bir kısmı;</a:t>
            </a:r>
          </a:p>
          <a:p>
            <a:pPr algn="just">
              <a:defRPr/>
            </a:pPr>
            <a:r>
              <a:rPr lang="tr-TR" dirty="0"/>
              <a:t>• Hot </a:t>
            </a:r>
            <a:r>
              <a:rPr lang="tr-TR" dirty="0" err="1"/>
              <a:t>Dog</a:t>
            </a:r>
            <a:endParaRPr lang="tr-TR" dirty="0"/>
          </a:p>
          <a:p>
            <a:pPr algn="just">
              <a:defRPr/>
            </a:pPr>
            <a:r>
              <a:rPr lang="tr-TR" dirty="0"/>
              <a:t>• </a:t>
            </a:r>
            <a:r>
              <a:rPr lang="tr-TR" dirty="0" err="1"/>
              <a:t>HotMetal</a:t>
            </a:r>
            <a:r>
              <a:rPr lang="tr-TR" dirty="0"/>
              <a:t> Pro</a:t>
            </a:r>
          </a:p>
          <a:p>
            <a:pPr algn="just">
              <a:defRPr/>
            </a:pPr>
            <a:r>
              <a:rPr lang="tr-TR" dirty="0"/>
              <a:t>• </a:t>
            </a:r>
            <a:r>
              <a:rPr lang="tr-TR" dirty="0" err="1"/>
              <a:t>HomeSite</a:t>
            </a:r>
            <a:endParaRPr lang="tr-TR" dirty="0"/>
          </a:p>
          <a:p>
            <a:pPr algn="just">
              <a:defRPr/>
            </a:pPr>
            <a:r>
              <a:rPr lang="tr-TR" dirty="0"/>
              <a:t>• 1st </a:t>
            </a:r>
            <a:r>
              <a:rPr lang="tr-TR" dirty="0" err="1"/>
              <a:t>Page</a:t>
            </a:r>
            <a:r>
              <a:rPr lang="tr-TR" dirty="0"/>
              <a:t> 2000</a:t>
            </a:r>
          </a:p>
          <a:p>
            <a:pPr algn="just">
              <a:defRPr/>
            </a:pPr>
            <a:r>
              <a:rPr lang="tr-TR" dirty="0"/>
              <a:t>• Basit bir metin editörü.</a:t>
            </a:r>
          </a:p>
          <a:p>
            <a:pPr algn="just">
              <a:defRPr/>
            </a:pPr>
            <a:endParaRPr lang="tr-TR" dirty="0"/>
          </a:p>
          <a:p>
            <a:pPr algn="just">
              <a:defRPr/>
            </a:pPr>
            <a:r>
              <a:rPr lang="tr-TR" b="1" dirty="0"/>
              <a:t>Web Sitesi Geliştirme Araçları</a:t>
            </a:r>
          </a:p>
          <a:p>
            <a:pPr algn="just">
              <a:defRPr/>
            </a:pPr>
            <a:r>
              <a:rPr lang="tr-TR" dirty="0"/>
              <a:t>Bu tür ürünler tek başına bir web sayfası yapmak yerine Web Sitesi hazırlamada kullanılır. Bu grup programlar HTML editörü ile birlikte linkler kontrol edebilen araçlar ve Web Sitesini Web Server a yayınlayabilecek araçlar içerir. Bu kategorideki programlar;</a:t>
            </a:r>
          </a:p>
          <a:p>
            <a:pPr algn="just">
              <a:defRPr/>
            </a:pPr>
            <a:r>
              <a:rPr lang="tr-TR" b="1" dirty="0"/>
              <a:t>• </a:t>
            </a:r>
            <a:r>
              <a:rPr lang="tr-TR" b="1" dirty="0" err="1"/>
              <a:t>Fusion</a:t>
            </a:r>
            <a:r>
              <a:rPr lang="tr-TR" b="1" dirty="0"/>
              <a:t>   • Visual </a:t>
            </a:r>
            <a:r>
              <a:rPr lang="tr-TR" b="1" dirty="0" err="1"/>
              <a:t>Page</a:t>
            </a:r>
            <a:r>
              <a:rPr lang="tr-TR" b="1" dirty="0"/>
              <a:t>    • </a:t>
            </a:r>
            <a:r>
              <a:rPr lang="tr-TR" b="1" dirty="0" err="1"/>
              <a:t>Dreamweaver</a:t>
            </a:r>
            <a:r>
              <a:rPr lang="tr-TR" b="1" dirty="0"/>
              <a:t>   • </a:t>
            </a:r>
            <a:r>
              <a:rPr lang="tr-TR" b="1" dirty="0" smtClean="0"/>
              <a:t>FrontPage</a:t>
            </a:r>
            <a:endParaRPr lang="tr-TR" b="1" dirty="0"/>
          </a:p>
        </p:txBody>
      </p:sp>
      <p:sp>
        <p:nvSpPr>
          <p:cNvPr id="3" name="Başlık 2"/>
          <p:cNvSpPr>
            <a:spLocks noGrp="1"/>
          </p:cNvSpPr>
          <p:nvPr>
            <p:ph type="title"/>
          </p:nvPr>
        </p:nvSpPr>
        <p:spPr/>
        <p:txBody>
          <a:bodyPr/>
          <a:lstStyle/>
          <a:p>
            <a:r>
              <a:rPr lang="tr-TR" b="1" dirty="0">
                <a:solidFill>
                  <a:schemeClr val="bg1"/>
                </a:solidFill>
                <a:effectLst>
                  <a:outerShdw blurRad="469900" dir="11820000" algn="r" rotWithShape="0">
                    <a:schemeClr val="bg1"/>
                  </a:outerShdw>
                </a:effectLst>
                <a:latin typeface="Tekton Pro" pitchFamily="34" charset="0"/>
              </a:rPr>
              <a:t>Html Versiyonları ve Araçları</a:t>
            </a:r>
            <a:endParaRPr lang="tr-TR" dirty="0"/>
          </a:p>
        </p:txBody>
      </p:sp>
    </p:spTree>
    <p:extLst>
      <p:ext uri="{BB962C8B-B14F-4D97-AF65-F5344CB8AC3E}">
        <p14:creationId xmlns:p14="http://schemas.microsoft.com/office/powerpoint/2010/main" val="10753583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72067" y="2675466"/>
            <a:ext cx="7408333" cy="3921885"/>
          </a:xfrm>
        </p:spPr>
        <p:txBody>
          <a:bodyPr>
            <a:normAutofit fontScale="77500" lnSpcReduction="20000"/>
          </a:bodyPr>
          <a:lstStyle/>
          <a:p>
            <a:pPr algn="just">
              <a:defRPr/>
            </a:pPr>
            <a:r>
              <a:rPr lang="tr-TR" b="1" dirty="0"/>
              <a:t>Web Uygulamaları Geliştirme Araçları</a:t>
            </a:r>
          </a:p>
          <a:p>
            <a:pPr algn="just">
              <a:defRPr/>
            </a:pPr>
            <a:endParaRPr lang="tr-TR" b="1" dirty="0"/>
          </a:p>
          <a:p>
            <a:pPr algn="just">
              <a:defRPr/>
            </a:pPr>
            <a:r>
              <a:rPr lang="tr-TR" dirty="0"/>
              <a:t>Web Sitesi yapma araçları sabit içerikli statik Web Sitesi yapmada kullanılır. Web Uygulamaları Geliştirme Araçları bir </a:t>
            </a:r>
            <a:r>
              <a:rPr lang="tr-TR" dirty="0" err="1"/>
              <a:t>veritabanı</a:t>
            </a:r>
            <a:r>
              <a:rPr lang="tr-TR" dirty="0"/>
              <a:t> ile bağlantılı içeriğe sahip</a:t>
            </a:r>
          </a:p>
          <a:p>
            <a:pPr algn="just">
              <a:defRPr/>
            </a:pPr>
            <a:r>
              <a:rPr lang="tr-TR" dirty="0"/>
              <a:t>web sitesi hazırlamada kullanılır. </a:t>
            </a:r>
          </a:p>
          <a:p>
            <a:pPr algn="just">
              <a:defRPr/>
            </a:pPr>
            <a:endParaRPr lang="tr-TR" dirty="0"/>
          </a:p>
          <a:p>
            <a:pPr algn="just">
              <a:defRPr/>
            </a:pPr>
            <a:r>
              <a:rPr lang="tr-TR" dirty="0"/>
              <a:t>Bu araçları kendi kendini bir veri tabanından güncelleyen dinamik Web Siteleri oluşturmakta kullanırız. Bu araçlardan bazıları;</a:t>
            </a:r>
          </a:p>
          <a:p>
            <a:pPr algn="just">
              <a:defRPr/>
            </a:pPr>
            <a:endParaRPr lang="tr-TR" dirty="0"/>
          </a:p>
          <a:p>
            <a:pPr algn="just">
              <a:defRPr/>
            </a:pPr>
            <a:r>
              <a:rPr lang="tr-TR" dirty="0"/>
              <a:t>• </a:t>
            </a:r>
            <a:r>
              <a:rPr lang="tr-TR" dirty="0" err="1"/>
              <a:t>ColdFusion</a:t>
            </a:r>
            <a:endParaRPr lang="tr-TR" dirty="0"/>
          </a:p>
          <a:p>
            <a:pPr algn="just">
              <a:defRPr/>
            </a:pPr>
            <a:r>
              <a:rPr lang="tr-TR" dirty="0"/>
              <a:t>• </a:t>
            </a:r>
            <a:r>
              <a:rPr lang="tr-TR" dirty="0" err="1"/>
              <a:t>NetDynamics</a:t>
            </a:r>
            <a:endParaRPr lang="tr-TR" dirty="0"/>
          </a:p>
          <a:p>
            <a:pPr algn="just">
              <a:defRPr/>
            </a:pPr>
            <a:r>
              <a:rPr lang="tr-TR" dirty="0"/>
              <a:t>• </a:t>
            </a:r>
            <a:r>
              <a:rPr lang="tr-TR" dirty="0" err="1"/>
              <a:t>Dreamweaver</a:t>
            </a:r>
            <a:r>
              <a:rPr lang="tr-TR" dirty="0"/>
              <a:t> </a:t>
            </a:r>
            <a:r>
              <a:rPr lang="tr-TR" dirty="0" err="1"/>
              <a:t>UtraDev</a:t>
            </a:r>
            <a:endParaRPr lang="tr-TR" dirty="0"/>
          </a:p>
          <a:p>
            <a:pPr algn="just">
              <a:defRPr/>
            </a:pPr>
            <a:r>
              <a:rPr lang="tr-TR" dirty="0"/>
              <a:t>• Visual InterDev</a:t>
            </a:r>
          </a:p>
          <a:p>
            <a:endParaRPr lang="tr-TR" dirty="0"/>
          </a:p>
        </p:txBody>
      </p:sp>
      <p:sp>
        <p:nvSpPr>
          <p:cNvPr id="3" name="Başlık 2"/>
          <p:cNvSpPr>
            <a:spLocks noGrp="1"/>
          </p:cNvSpPr>
          <p:nvPr>
            <p:ph type="title"/>
          </p:nvPr>
        </p:nvSpPr>
        <p:spPr/>
        <p:txBody>
          <a:bodyPr/>
          <a:lstStyle/>
          <a:p>
            <a:r>
              <a:rPr lang="tr-TR" b="1" dirty="0">
                <a:solidFill>
                  <a:schemeClr val="bg1"/>
                </a:solidFill>
                <a:effectLst>
                  <a:outerShdw blurRad="469900" dir="11820000" algn="r" rotWithShape="0">
                    <a:schemeClr val="bg1"/>
                  </a:outerShdw>
                </a:effectLst>
                <a:latin typeface="Tekton Pro" pitchFamily="34" charset="0"/>
              </a:rPr>
              <a:t>Html Versiyonları ve Araçları</a:t>
            </a:r>
            <a:endParaRPr lang="tr-TR" dirty="0"/>
          </a:p>
        </p:txBody>
      </p:sp>
    </p:spTree>
    <p:extLst>
      <p:ext uri="{BB962C8B-B14F-4D97-AF65-F5344CB8AC3E}">
        <p14:creationId xmlns:p14="http://schemas.microsoft.com/office/powerpoint/2010/main" val="26681643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72067" y="2675466"/>
            <a:ext cx="7408333" cy="3921885"/>
          </a:xfrm>
        </p:spPr>
        <p:txBody>
          <a:bodyPr>
            <a:normAutofit fontScale="70000" lnSpcReduction="20000"/>
          </a:bodyPr>
          <a:lstStyle/>
          <a:p>
            <a:pPr algn="just"/>
            <a:r>
              <a:rPr lang="tr-TR" b="1" dirty="0"/>
              <a:t>HTML</a:t>
            </a:r>
          </a:p>
          <a:p>
            <a:pPr algn="just"/>
            <a:r>
              <a:rPr lang="tr-TR" b="1" dirty="0"/>
              <a:t>Bir Web Sayfasının Genel Yapısı</a:t>
            </a:r>
          </a:p>
          <a:p>
            <a:pPr algn="just"/>
            <a:endParaRPr lang="tr-TR" b="1" dirty="0"/>
          </a:p>
          <a:p>
            <a:pPr algn="just"/>
            <a:r>
              <a:rPr lang="tr-TR" dirty="0"/>
              <a:t>&lt;HTML&gt;</a:t>
            </a:r>
          </a:p>
          <a:p>
            <a:pPr algn="just"/>
            <a:r>
              <a:rPr lang="tr-TR" dirty="0"/>
              <a:t>&lt;HEAD&gt;</a:t>
            </a:r>
          </a:p>
          <a:p>
            <a:pPr algn="just"/>
            <a:r>
              <a:rPr lang="tr-TR" dirty="0"/>
              <a:t>Başlık Metni</a:t>
            </a:r>
          </a:p>
          <a:p>
            <a:pPr algn="just"/>
            <a:r>
              <a:rPr lang="tr-TR" dirty="0"/>
              <a:t>&lt;/HEAD&gt;</a:t>
            </a:r>
          </a:p>
          <a:p>
            <a:pPr algn="just"/>
            <a:r>
              <a:rPr lang="tr-TR" dirty="0"/>
              <a:t>&lt;BODY&gt;</a:t>
            </a:r>
          </a:p>
          <a:p>
            <a:pPr algn="just"/>
            <a:r>
              <a:rPr lang="tr-TR" dirty="0"/>
              <a:t>Body Metni</a:t>
            </a:r>
          </a:p>
          <a:p>
            <a:pPr algn="just"/>
            <a:r>
              <a:rPr lang="tr-TR" dirty="0"/>
              <a:t>&lt;/BODY&gt;</a:t>
            </a:r>
          </a:p>
          <a:p>
            <a:pPr algn="just"/>
            <a:r>
              <a:rPr lang="tr-TR" dirty="0"/>
              <a:t>&lt;/HTML&gt;</a:t>
            </a:r>
          </a:p>
          <a:p>
            <a:pPr algn="just"/>
            <a:endParaRPr lang="tr-TR" dirty="0"/>
          </a:p>
          <a:p>
            <a:pPr algn="just"/>
            <a:r>
              <a:rPr lang="tr-TR" b="1" dirty="0"/>
              <a:t>Case-</a:t>
            </a:r>
            <a:r>
              <a:rPr lang="tr-TR" b="1" dirty="0" err="1"/>
              <a:t>Insensitive</a:t>
            </a:r>
            <a:r>
              <a:rPr lang="tr-TR" b="1" dirty="0"/>
              <a:t>: HTML büyük küçük </a:t>
            </a:r>
            <a:r>
              <a:rPr lang="tr-TR" b="1" dirty="0" err="1"/>
              <a:t>darfe</a:t>
            </a:r>
            <a:r>
              <a:rPr lang="tr-TR" b="1" dirty="0"/>
              <a:t> duyarsızdır. &lt;BODY&gt; ile </a:t>
            </a:r>
            <a:r>
              <a:rPr lang="tr-TR" dirty="0"/>
              <a:t>&lt;</a:t>
            </a:r>
            <a:r>
              <a:rPr lang="tr-TR" dirty="0" err="1"/>
              <a:t>bOdy</a:t>
            </a:r>
            <a:r>
              <a:rPr lang="tr-TR" dirty="0"/>
              <a:t>&gt; etiketleri arasında bir fark yoktur</a:t>
            </a:r>
            <a:r>
              <a:rPr lang="tr-TR" dirty="0" smtClean="0"/>
              <a:t>.</a:t>
            </a:r>
            <a:endParaRPr lang="tr-TR" b="1" dirty="0"/>
          </a:p>
        </p:txBody>
      </p:sp>
      <p:sp>
        <p:nvSpPr>
          <p:cNvPr id="3" name="Başlık 2"/>
          <p:cNvSpPr>
            <a:spLocks noGrp="1"/>
          </p:cNvSpPr>
          <p:nvPr>
            <p:ph type="title"/>
          </p:nvPr>
        </p:nvSpPr>
        <p:spPr/>
        <p:txBody>
          <a:bodyPr>
            <a:normAutofit/>
          </a:bodyPr>
          <a:lstStyle/>
          <a:p>
            <a:r>
              <a:rPr lang="tr-TR" b="1" dirty="0">
                <a:solidFill>
                  <a:schemeClr val="bg1"/>
                </a:solidFill>
                <a:effectLst>
                  <a:outerShdw blurRad="469900" dir="11820000" algn="r" rotWithShape="0">
                    <a:schemeClr val="bg1"/>
                  </a:outerShdw>
                </a:effectLst>
                <a:latin typeface="Tekton Pro" pitchFamily="34" charset="0"/>
              </a:rPr>
              <a:t>Html </a:t>
            </a:r>
            <a:r>
              <a:rPr lang="tr-TR" b="1" dirty="0" smtClean="0">
                <a:solidFill>
                  <a:schemeClr val="bg1"/>
                </a:solidFill>
                <a:effectLst>
                  <a:outerShdw blurRad="469900" dir="11820000" algn="r" rotWithShape="0">
                    <a:schemeClr val="bg1"/>
                  </a:outerShdw>
                </a:effectLst>
                <a:latin typeface="Tekton Pro" pitchFamily="34" charset="0"/>
              </a:rPr>
              <a:t>Kodları</a:t>
            </a:r>
            <a:endParaRPr lang="tr-TR" dirty="0">
              <a:solidFill>
                <a:schemeClr val="bg1"/>
              </a:solidFill>
            </a:endParaRPr>
          </a:p>
        </p:txBody>
      </p:sp>
    </p:spTree>
    <p:extLst>
      <p:ext uri="{BB962C8B-B14F-4D97-AF65-F5344CB8AC3E}">
        <p14:creationId xmlns:p14="http://schemas.microsoft.com/office/powerpoint/2010/main" val="7069471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72067" y="2675467"/>
            <a:ext cx="7408333" cy="825541"/>
          </a:xfrm>
        </p:spPr>
        <p:txBody>
          <a:bodyPr>
            <a:normAutofit fontScale="70000" lnSpcReduction="20000"/>
          </a:bodyPr>
          <a:lstStyle/>
          <a:p>
            <a:pPr algn="just">
              <a:defRPr/>
            </a:pPr>
            <a:r>
              <a:rPr lang="tr-TR" b="1" dirty="0"/>
              <a:t>Yapısal Etiketler (</a:t>
            </a:r>
            <a:r>
              <a:rPr lang="tr-TR" b="1" dirty="0" err="1"/>
              <a:t>Structural</a:t>
            </a:r>
            <a:r>
              <a:rPr lang="tr-TR" b="1" dirty="0"/>
              <a:t> </a:t>
            </a:r>
            <a:r>
              <a:rPr lang="tr-TR" b="1" dirty="0" err="1"/>
              <a:t>Tags</a:t>
            </a:r>
            <a:r>
              <a:rPr lang="tr-TR" b="1" dirty="0"/>
              <a:t>)</a:t>
            </a:r>
          </a:p>
          <a:p>
            <a:pPr algn="just">
              <a:defRPr/>
            </a:pPr>
            <a:r>
              <a:rPr lang="tr-TR" dirty="0"/>
              <a:t>Yapısal etiketler web sayfasında farklı bölümler tanımlamak için kullanılır.  Bunlar;.</a:t>
            </a:r>
          </a:p>
          <a:p>
            <a:endParaRPr lang="tr-TR" dirty="0"/>
          </a:p>
        </p:txBody>
      </p:sp>
      <p:sp>
        <p:nvSpPr>
          <p:cNvPr id="3" name="Başlık 2"/>
          <p:cNvSpPr>
            <a:spLocks noGrp="1"/>
          </p:cNvSpPr>
          <p:nvPr>
            <p:ph type="title"/>
          </p:nvPr>
        </p:nvSpPr>
        <p:spPr/>
        <p:txBody>
          <a:bodyPr/>
          <a:lstStyle/>
          <a:p>
            <a:r>
              <a:rPr lang="tr-TR" b="1" dirty="0">
                <a:solidFill>
                  <a:schemeClr val="bg1"/>
                </a:solidFill>
                <a:effectLst>
                  <a:outerShdw blurRad="469900" dir="11820000" algn="r" rotWithShape="0">
                    <a:schemeClr val="bg1"/>
                  </a:outerShdw>
                </a:effectLst>
                <a:latin typeface="Tekton Pro" pitchFamily="34" charset="0"/>
              </a:rPr>
              <a:t>Html Kodları</a:t>
            </a:r>
            <a:endParaRPr lang="tr-TR" dirty="0"/>
          </a:p>
        </p:txBody>
      </p:sp>
      <p:graphicFrame>
        <p:nvGraphicFramePr>
          <p:cNvPr id="4" name="22 Tablo"/>
          <p:cNvGraphicFramePr>
            <a:graphicFrameLocks noGrp="1"/>
          </p:cNvGraphicFramePr>
          <p:nvPr>
            <p:extLst>
              <p:ext uri="{D42A27DB-BD31-4B8C-83A1-F6EECF244321}">
                <p14:modId xmlns:p14="http://schemas.microsoft.com/office/powerpoint/2010/main" val="1151010258"/>
              </p:ext>
            </p:extLst>
          </p:nvPr>
        </p:nvGraphicFramePr>
        <p:xfrm>
          <a:off x="755576" y="3645024"/>
          <a:ext cx="7786688" cy="2906752"/>
        </p:xfrm>
        <a:graphic>
          <a:graphicData uri="http://schemas.openxmlformats.org/drawingml/2006/table">
            <a:tbl>
              <a:tblPr firstRow="1" bandRow="1">
                <a:tableStyleId>{5C22544A-7EE6-4342-B048-85BDC9FD1C3A}</a:tableStyleId>
              </a:tblPr>
              <a:tblGrid>
                <a:gridCol w="2079541"/>
                <a:gridCol w="1658086"/>
                <a:gridCol w="4049061"/>
              </a:tblGrid>
              <a:tr h="468398">
                <a:tc>
                  <a:txBody>
                    <a:bodyPr/>
                    <a:lstStyle/>
                    <a:p>
                      <a:pPr algn="just"/>
                      <a:r>
                        <a:rPr lang="tr-TR" sz="1300" b="1" dirty="0" smtClean="0">
                          <a:solidFill>
                            <a:schemeClr val="tx2"/>
                          </a:solidFill>
                        </a:rPr>
                        <a:t>İLK ETİKET </a:t>
                      </a:r>
                      <a:endParaRPr lang="tr-TR" sz="1300" b="1" dirty="0">
                        <a:solidFill>
                          <a:schemeClr val="tx2"/>
                        </a:solidFill>
                      </a:endParaRPr>
                    </a:p>
                  </a:txBody>
                  <a:tcPr marL="91439" marR="91439" marT="45718" marB="45718" anchor="ctr"/>
                </a:tc>
                <a:tc>
                  <a:txBody>
                    <a:bodyPr/>
                    <a:lstStyle/>
                    <a:p>
                      <a:pPr algn="just"/>
                      <a:r>
                        <a:rPr lang="tr-TR" sz="1300" b="1" dirty="0" smtClean="0">
                          <a:solidFill>
                            <a:schemeClr val="tx2"/>
                          </a:solidFill>
                        </a:rPr>
                        <a:t>SON ETİKET </a:t>
                      </a:r>
                      <a:endParaRPr lang="tr-TR" sz="1300" b="1" dirty="0">
                        <a:solidFill>
                          <a:schemeClr val="tx2"/>
                        </a:solidFill>
                      </a:endParaRPr>
                    </a:p>
                  </a:txBody>
                  <a:tcPr marL="91439" marR="91439" marT="45718" marB="45718" anchor="ct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300" b="1" dirty="0" smtClean="0">
                          <a:solidFill>
                            <a:schemeClr val="tx2"/>
                          </a:solidFill>
                        </a:rPr>
                        <a:t>AÇIKLAMA</a:t>
                      </a:r>
                      <a:endParaRPr lang="tr-TR" sz="1300" b="1" dirty="0">
                        <a:solidFill>
                          <a:schemeClr val="tx2"/>
                        </a:solidFill>
                      </a:endParaRPr>
                    </a:p>
                  </a:txBody>
                  <a:tcPr marL="91439" marR="91439" marT="45718" marB="45718" anchor="ctr"/>
                </a:tc>
              </a:tr>
              <a:tr h="487663">
                <a:tc>
                  <a:txBody>
                    <a:bodyPr/>
                    <a:lstStyle/>
                    <a:p>
                      <a:pPr algn="just"/>
                      <a:r>
                        <a:rPr lang="tr-TR" sz="1300" b="1" dirty="0" smtClean="0">
                          <a:solidFill>
                            <a:schemeClr val="tx2"/>
                          </a:solidFill>
                        </a:rPr>
                        <a:t>&lt;HTML&gt; </a:t>
                      </a:r>
                      <a:endParaRPr lang="tr-TR" sz="1300" b="1" dirty="0">
                        <a:solidFill>
                          <a:schemeClr val="tx2"/>
                        </a:solidFill>
                      </a:endParaRPr>
                    </a:p>
                  </a:txBody>
                  <a:tcPr marL="91439" marR="91439" marT="45718" marB="45718"/>
                </a:tc>
                <a:tc>
                  <a:txBody>
                    <a:bodyPr/>
                    <a:lstStyle/>
                    <a:p>
                      <a:pPr algn="just"/>
                      <a:r>
                        <a:rPr lang="tr-TR" sz="1300" b="1" dirty="0" smtClean="0">
                          <a:solidFill>
                            <a:schemeClr val="tx2"/>
                          </a:solidFill>
                        </a:rPr>
                        <a:t>&lt;/HTML&gt; </a:t>
                      </a:r>
                      <a:endParaRPr lang="tr-TR" sz="1300" b="1" dirty="0">
                        <a:solidFill>
                          <a:schemeClr val="tx2"/>
                        </a:solidFill>
                      </a:endParaRPr>
                    </a:p>
                  </a:txBody>
                  <a:tcPr marL="91439" marR="91439" marT="45718" marB="45718"/>
                </a:tc>
                <a:tc>
                  <a:txBody>
                    <a:bodyPr/>
                    <a:lstStyle/>
                    <a:p>
                      <a:pPr algn="just"/>
                      <a:r>
                        <a:rPr lang="tr-TR" sz="1300" b="0" dirty="0" smtClean="0">
                          <a:solidFill>
                            <a:schemeClr val="tx2"/>
                          </a:solidFill>
                        </a:rPr>
                        <a:t>HTML dokümanının başlangıç ve bitini tanımlar</a:t>
                      </a:r>
                      <a:endParaRPr lang="tr-TR" sz="1300" b="0" dirty="0">
                        <a:solidFill>
                          <a:schemeClr val="tx2"/>
                        </a:solidFill>
                      </a:endParaRPr>
                    </a:p>
                  </a:txBody>
                  <a:tcPr marL="91439" marR="91439" marT="45718" marB="45718"/>
                </a:tc>
              </a:tr>
              <a:tr h="487663">
                <a:tc>
                  <a:txBody>
                    <a:bodyPr/>
                    <a:lstStyle/>
                    <a:p>
                      <a:pPr algn="just"/>
                      <a:r>
                        <a:rPr lang="tr-TR" sz="1300" b="1" dirty="0" smtClean="0">
                          <a:solidFill>
                            <a:schemeClr val="tx2"/>
                          </a:solidFill>
                        </a:rPr>
                        <a:t>&lt;HEAD&gt; </a:t>
                      </a:r>
                      <a:endParaRPr lang="tr-TR" sz="1300" b="1" dirty="0">
                        <a:solidFill>
                          <a:schemeClr val="tx2"/>
                        </a:solidFill>
                      </a:endParaRPr>
                    </a:p>
                  </a:txBody>
                  <a:tcPr marL="91439" marR="91439" marT="45718" marB="45718"/>
                </a:tc>
                <a:tc>
                  <a:txBody>
                    <a:bodyPr/>
                    <a:lstStyle/>
                    <a:p>
                      <a:pPr algn="just"/>
                      <a:r>
                        <a:rPr lang="tr-TR" sz="1300" b="1" dirty="0" smtClean="0">
                          <a:solidFill>
                            <a:schemeClr val="tx2"/>
                          </a:solidFill>
                        </a:rPr>
                        <a:t>&lt;/HEAD&gt; </a:t>
                      </a:r>
                      <a:endParaRPr lang="tr-TR" sz="1300" b="1" dirty="0">
                        <a:solidFill>
                          <a:schemeClr val="tx2"/>
                        </a:solidFill>
                      </a:endParaRPr>
                    </a:p>
                  </a:txBody>
                  <a:tcPr marL="91439" marR="91439" marT="45718" marB="45718"/>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300" b="0" dirty="0" smtClean="0">
                          <a:solidFill>
                            <a:schemeClr val="tx2"/>
                          </a:solidFill>
                        </a:rPr>
                        <a:t>Başlık bölümünün başlangıç ve bitimini</a:t>
                      </a:r>
                      <a:r>
                        <a:rPr lang="tr-TR" sz="1300" b="0" baseline="0" dirty="0" smtClean="0">
                          <a:solidFill>
                            <a:schemeClr val="tx2"/>
                          </a:solidFill>
                        </a:rPr>
                        <a:t> </a:t>
                      </a:r>
                      <a:r>
                        <a:rPr lang="tr-TR" sz="1300" b="0" dirty="0" smtClean="0">
                          <a:solidFill>
                            <a:schemeClr val="tx2"/>
                          </a:solidFill>
                        </a:rPr>
                        <a:t>tanımlar.</a:t>
                      </a:r>
                      <a:endParaRPr lang="tr-TR" sz="1300" b="0" dirty="0">
                        <a:solidFill>
                          <a:schemeClr val="tx2"/>
                        </a:solidFill>
                      </a:endParaRPr>
                    </a:p>
                  </a:txBody>
                  <a:tcPr marL="91439" marR="91439" marT="45718" marB="45718"/>
                </a:tc>
              </a:tr>
              <a:tr h="487663">
                <a:tc>
                  <a:txBody>
                    <a:bodyPr/>
                    <a:lstStyle/>
                    <a:p>
                      <a:pPr algn="just"/>
                      <a:r>
                        <a:rPr lang="tr-TR" sz="1300" b="1" dirty="0" smtClean="0">
                          <a:solidFill>
                            <a:schemeClr val="tx2"/>
                          </a:solidFill>
                        </a:rPr>
                        <a:t>&lt;TITLE&gt; </a:t>
                      </a:r>
                      <a:endParaRPr lang="tr-TR" sz="1300" b="1" dirty="0">
                        <a:solidFill>
                          <a:schemeClr val="tx2"/>
                        </a:solidFill>
                      </a:endParaRPr>
                    </a:p>
                  </a:txBody>
                  <a:tcPr marL="91439" marR="91439" marT="45718" marB="45718"/>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300" b="1" dirty="0" smtClean="0">
                          <a:solidFill>
                            <a:schemeClr val="tx2"/>
                          </a:solidFill>
                        </a:rPr>
                        <a:t>&lt;/TITLE&gt;</a:t>
                      </a:r>
                    </a:p>
                    <a:p>
                      <a:pPr algn="just"/>
                      <a:endParaRPr lang="tr-TR" sz="1300" b="1" dirty="0">
                        <a:solidFill>
                          <a:schemeClr val="tx2"/>
                        </a:solidFill>
                      </a:endParaRPr>
                    </a:p>
                  </a:txBody>
                  <a:tcPr marL="91439" marR="91439" marT="45718" marB="45718"/>
                </a:tc>
                <a:tc>
                  <a:txBody>
                    <a:bodyPr/>
                    <a:lstStyle/>
                    <a:p>
                      <a:pPr algn="just"/>
                      <a:r>
                        <a:rPr lang="tr-TR" sz="1300" b="0" dirty="0" smtClean="0">
                          <a:solidFill>
                            <a:schemeClr val="tx2"/>
                          </a:solidFill>
                        </a:rPr>
                        <a:t>Web Sayfasının başlığını tanımlar. Browser’ın isim çubuğunda görünecek olan metindir</a:t>
                      </a:r>
                      <a:endParaRPr lang="tr-TR" sz="1300" b="0" dirty="0">
                        <a:solidFill>
                          <a:schemeClr val="tx2"/>
                        </a:solidFill>
                      </a:endParaRPr>
                    </a:p>
                  </a:txBody>
                  <a:tcPr marL="91439" marR="91439" marT="45718" marB="45718"/>
                </a:tc>
              </a:tr>
              <a:tr h="487663">
                <a:tc>
                  <a:txBody>
                    <a:bodyPr/>
                    <a:lstStyle/>
                    <a:p>
                      <a:pPr algn="just"/>
                      <a:r>
                        <a:rPr lang="tr-TR" sz="1300" b="1" dirty="0" smtClean="0">
                          <a:solidFill>
                            <a:schemeClr val="tx2"/>
                          </a:solidFill>
                        </a:rPr>
                        <a:t>&lt;BODY&gt; </a:t>
                      </a:r>
                      <a:endParaRPr lang="tr-TR" sz="1300" b="1" dirty="0">
                        <a:solidFill>
                          <a:schemeClr val="tx2"/>
                        </a:solidFill>
                      </a:endParaRPr>
                    </a:p>
                  </a:txBody>
                  <a:tcPr marL="91439" marR="91439" marT="45718" marB="45718"/>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300" b="1" dirty="0" smtClean="0">
                          <a:solidFill>
                            <a:schemeClr val="tx2"/>
                          </a:solidFill>
                        </a:rPr>
                        <a:t>&lt;/BODY&gt;</a:t>
                      </a:r>
                    </a:p>
                    <a:p>
                      <a:pPr algn="just"/>
                      <a:endParaRPr lang="tr-TR" sz="1300" b="1" dirty="0">
                        <a:solidFill>
                          <a:schemeClr val="tx2"/>
                        </a:solidFill>
                      </a:endParaRPr>
                    </a:p>
                  </a:txBody>
                  <a:tcPr marL="91439" marR="91439" marT="45718" marB="45718"/>
                </a:tc>
                <a:tc>
                  <a:txBody>
                    <a:bodyPr/>
                    <a:lstStyle/>
                    <a:p>
                      <a:pPr algn="just"/>
                      <a:r>
                        <a:rPr lang="tr-TR" sz="1300" b="0" dirty="0" smtClean="0">
                          <a:solidFill>
                            <a:schemeClr val="tx2"/>
                          </a:solidFill>
                        </a:rPr>
                        <a:t>Web Sayfasında gösterilecek olan içeriğin yazıldığı bölümü tanımlamada kullanılır</a:t>
                      </a:r>
                      <a:endParaRPr lang="tr-TR" sz="1300" b="0" dirty="0">
                        <a:solidFill>
                          <a:schemeClr val="tx2"/>
                        </a:solidFill>
                      </a:endParaRPr>
                    </a:p>
                  </a:txBody>
                  <a:tcPr marL="91439" marR="91439" marT="45718" marB="45718"/>
                </a:tc>
              </a:tr>
              <a:tr h="487663">
                <a:tc>
                  <a:txBody>
                    <a:bodyPr/>
                    <a:lstStyle/>
                    <a:p>
                      <a:pPr algn="just"/>
                      <a:r>
                        <a:rPr lang="tr-TR" sz="1300" b="1" dirty="0" smtClean="0">
                          <a:solidFill>
                            <a:schemeClr val="tx2"/>
                          </a:solidFill>
                        </a:rPr>
                        <a:t>&lt;!--</a:t>
                      </a:r>
                      <a:endParaRPr lang="tr-TR" sz="1300" b="1" dirty="0">
                        <a:solidFill>
                          <a:schemeClr val="tx2"/>
                        </a:solidFill>
                      </a:endParaRPr>
                    </a:p>
                  </a:txBody>
                  <a:tcPr marL="91439" marR="91439" marT="45718" marB="45718"/>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300" b="1" dirty="0" smtClean="0">
                          <a:solidFill>
                            <a:schemeClr val="tx2"/>
                          </a:solidFill>
                        </a:rPr>
                        <a:t>--&gt;</a:t>
                      </a:r>
                    </a:p>
                    <a:p>
                      <a:pPr algn="just"/>
                      <a:endParaRPr lang="tr-TR" sz="1300" b="1" dirty="0">
                        <a:solidFill>
                          <a:schemeClr val="tx2"/>
                        </a:solidFill>
                      </a:endParaRPr>
                    </a:p>
                  </a:txBody>
                  <a:tcPr marL="91439" marR="91439" marT="45718" marB="45718"/>
                </a:tc>
                <a:tc>
                  <a:txBody>
                    <a:bodyPr/>
                    <a:lstStyle/>
                    <a:p>
                      <a:pPr algn="just"/>
                      <a:r>
                        <a:rPr lang="tr-TR" sz="1300" b="0" dirty="0" smtClean="0">
                          <a:solidFill>
                            <a:schemeClr val="tx2"/>
                          </a:solidFill>
                        </a:rPr>
                        <a:t>Bu etiketler Web Sayfamıza açıklamalar eklemede kullanılır</a:t>
                      </a:r>
                      <a:endParaRPr lang="tr-TR" sz="1300" b="0" dirty="0">
                        <a:solidFill>
                          <a:schemeClr val="tx2"/>
                        </a:solidFill>
                      </a:endParaRPr>
                    </a:p>
                  </a:txBody>
                  <a:tcPr marL="91439" marR="91439" marT="45718" marB="45718"/>
                </a:tc>
              </a:tr>
            </a:tbl>
          </a:graphicData>
        </a:graphic>
      </p:graphicFrame>
    </p:spTree>
    <p:extLst>
      <p:ext uri="{BB962C8B-B14F-4D97-AF65-F5344CB8AC3E}">
        <p14:creationId xmlns:p14="http://schemas.microsoft.com/office/powerpoint/2010/main" val="19238247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72067" y="2675466"/>
            <a:ext cx="7408333" cy="3849877"/>
          </a:xfrm>
        </p:spPr>
        <p:txBody>
          <a:bodyPr>
            <a:normAutofit fontScale="70000" lnSpcReduction="20000"/>
          </a:bodyPr>
          <a:lstStyle/>
          <a:p>
            <a:pPr algn="just">
              <a:defRPr/>
            </a:pPr>
            <a:r>
              <a:rPr lang="tr-TR" b="1" dirty="0"/>
              <a:t>Etiket Özellikleri (</a:t>
            </a:r>
            <a:r>
              <a:rPr lang="tr-TR" b="1" dirty="0" err="1"/>
              <a:t>Tag</a:t>
            </a:r>
            <a:r>
              <a:rPr lang="tr-TR" b="1" dirty="0"/>
              <a:t> </a:t>
            </a:r>
            <a:r>
              <a:rPr lang="tr-TR" b="1" dirty="0" err="1"/>
              <a:t>Attributes</a:t>
            </a:r>
            <a:r>
              <a:rPr lang="tr-TR" b="1" dirty="0"/>
              <a:t>)</a:t>
            </a:r>
          </a:p>
          <a:p>
            <a:pPr algn="just">
              <a:defRPr/>
            </a:pPr>
            <a:endParaRPr lang="tr-TR" b="1" dirty="0"/>
          </a:p>
          <a:p>
            <a:pPr algn="just">
              <a:defRPr/>
            </a:pPr>
            <a:r>
              <a:rPr lang="tr-TR" dirty="0"/>
              <a:t>Bazı etiketler özelliklere sahiptirler. Bu özelliklere etiketin davranışını düzenlemek için değerler atarız. Kullanımı;</a:t>
            </a:r>
          </a:p>
          <a:p>
            <a:pPr algn="just">
              <a:defRPr/>
            </a:pPr>
            <a:endParaRPr lang="tr-TR" dirty="0"/>
          </a:p>
          <a:p>
            <a:pPr algn="just">
              <a:defRPr/>
            </a:pPr>
            <a:r>
              <a:rPr lang="tr-TR" dirty="0"/>
              <a:t>&lt;ETİKET özellik1=”</a:t>
            </a:r>
            <a:r>
              <a:rPr lang="tr-TR" dirty="0" err="1"/>
              <a:t>value</a:t>
            </a:r>
            <a:r>
              <a:rPr lang="tr-TR" dirty="0"/>
              <a:t>” ö2=”</a:t>
            </a:r>
            <a:r>
              <a:rPr lang="tr-TR" dirty="0" err="1"/>
              <a:t>value</a:t>
            </a:r>
            <a:r>
              <a:rPr lang="tr-TR" dirty="0"/>
              <a:t>”&gt;</a:t>
            </a:r>
          </a:p>
          <a:p>
            <a:pPr algn="just">
              <a:defRPr/>
            </a:pPr>
            <a:endParaRPr lang="tr-TR" dirty="0"/>
          </a:p>
          <a:p>
            <a:pPr algn="just">
              <a:defRPr/>
            </a:pPr>
            <a:r>
              <a:rPr lang="tr-TR" b="1" dirty="0"/>
              <a:t>Örnek: </a:t>
            </a:r>
            <a:r>
              <a:rPr lang="tr-TR" dirty="0"/>
              <a:t>Örnek olarak </a:t>
            </a:r>
            <a:r>
              <a:rPr lang="tr-TR" b="1" dirty="0"/>
              <a:t>&lt;P&gt; </a:t>
            </a:r>
            <a:r>
              <a:rPr lang="tr-TR" dirty="0"/>
              <a:t>etiketini söyleyebiliriz. </a:t>
            </a:r>
            <a:r>
              <a:rPr lang="tr-TR" b="1" dirty="0"/>
              <a:t>&lt;P&gt; </a:t>
            </a:r>
            <a:r>
              <a:rPr lang="tr-TR" dirty="0"/>
              <a:t>etiketi yeni bir paragraf başlatır ve varsayılan olarak metni sola yazlar.</a:t>
            </a:r>
          </a:p>
          <a:p>
            <a:pPr algn="just">
              <a:defRPr/>
            </a:pPr>
            <a:endParaRPr lang="tr-TR" dirty="0"/>
          </a:p>
          <a:p>
            <a:pPr algn="just">
              <a:defRPr/>
            </a:pPr>
            <a:r>
              <a:rPr lang="es-ES" dirty="0"/>
              <a:t>&lt;P&gt;Bu Metin Sola Yaslıdır.&lt;/P&gt;</a:t>
            </a:r>
          </a:p>
          <a:p>
            <a:pPr algn="just">
              <a:defRPr/>
            </a:pPr>
            <a:r>
              <a:rPr lang="tr-TR" dirty="0"/>
              <a:t>&lt;P </a:t>
            </a:r>
            <a:r>
              <a:rPr lang="tr-TR" dirty="0" err="1"/>
              <a:t>align</a:t>
            </a:r>
            <a:r>
              <a:rPr lang="tr-TR" dirty="0"/>
              <a:t>=”</a:t>
            </a:r>
            <a:r>
              <a:rPr lang="tr-TR" dirty="0" err="1"/>
              <a:t>left</a:t>
            </a:r>
            <a:r>
              <a:rPr lang="tr-TR" dirty="0"/>
              <a:t>”&gt;Bu Metin Sola Yaslıdır.&lt;/P&gt;</a:t>
            </a:r>
          </a:p>
          <a:p>
            <a:pPr algn="just">
              <a:defRPr/>
            </a:pPr>
            <a:r>
              <a:rPr lang="tr-TR" dirty="0"/>
              <a:t>&lt;P </a:t>
            </a:r>
            <a:r>
              <a:rPr lang="tr-TR" dirty="0" err="1"/>
              <a:t>align</a:t>
            </a:r>
            <a:r>
              <a:rPr lang="tr-TR" dirty="0"/>
              <a:t>=”</a:t>
            </a:r>
            <a:r>
              <a:rPr lang="tr-TR" dirty="0" err="1"/>
              <a:t>right</a:t>
            </a:r>
            <a:r>
              <a:rPr lang="tr-TR" dirty="0"/>
              <a:t>”&gt;Bu Metin Sağa Yaslıdır.&lt;/P&gt;</a:t>
            </a:r>
          </a:p>
          <a:p>
            <a:pPr algn="just">
              <a:defRPr/>
            </a:pPr>
            <a:r>
              <a:rPr lang="tr-TR" dirty="0"/>
              <a:t>&lt;P </a:t>
            </a:r>
            <a:r>
              <a:rPr lang="tr-TR" dirty="0" err="1"/>
              <a:t>align</a:t>
            </a:r>
            <a:r>
              <a:rPr lang="tr-TR" dirty="0"/>
              <a:t>=”</a:t>
            </a:r>
            <a:r>
              <a:rPr lang="tr-TR" dirty="0" err="1"/>
              <a:t>center</a:t>
            </a:r>
            <a:r>
              <a:rPr lang="tr-TR" dirty="0"/>
              <a:t>”&gt;Bu Metin Ortalanmıştır.&lt;/P</a:t>
            </a:r>
            <a:r>
              <a:rPr lang="tr-TR" dirty="0" smtClean="0"/>
              <a:t>&gt;</a:t>
            </a:r>
            <a:endParaRPr lang="tr-TR" dirty="0"/>
          </a:p>
        </p:txBody>
      </p:sp>
      <p:sp>
        <p:nvSpPr>
          <p:cNvPr id="3" name="Başlık 2"/>
          <p:cNvSpPr>
            <a:spLocks noGrp="1"/>
          </p:cNvSpPr>
          <p:nvPr>
            <p:ph type="title"/>
          </p:nvPr>
        </p:nvSpPr>
        <p:spPr/>
        <p:txBody>
          <a:bodyPr/>
          <a:lstStyle/>
          <a:p>
            <a:r>
              <a:rPr lang="tr-TR" b="1" dirty="0">
                <a:solidFill>
                  <a:schemeClr val="bg1"/>
                </a:solidFill>
                <a:effectLst>
                  <a:outerShdw blurRad="469900" dir="11820000" algn="r" rotWithShape="0">
                    <a:schemeClr val="bg1"/>
                  </a:outerShdw>
                </a:effectLst>
                <a:latin typeface="Tekton Pro" pitchFamily="34" charset="0"/>
              </a:rPr>
              <a:t>Html Kodları</a:t>
            </a:r>
            <a:endParaRPr lang="tr-TR" dirty="0"/>
          </a:p>
        </p:txBody>
      </p:sp>
    </p:spTree>
    <p:extLst>
      <p:ext uri="{BB962C8B-B14F-4D97-AF65-F5344CB8AC3E}">
        <p14:creationId xmlns:p14="http://schemas.microsoft.com/office/powerpoint/2010/main" val="6017300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72067" y="2675466"/>
            <a:ext cx="7408333" cy="4065901"/>
          </a:xfrm>
        </p:spPr>
        <p:txBody>
          <a:bodyPr>
            <a:normAutofit fontScale="70000" lnSpcReduction="20000"/>
          </a:bodyPr>
          <a:lstStyle/>
          <a:p>
            <a:pPr algn="just">
              <a:defRPr/>
            </a:pPr>
            <a:r>
              <a:rPr lang="tr-TR" b="1" dirty="0"/>
              <a:t>&lt;HEAD&gt; Etiketi : </a:t>
            </a:r>
            <a:r>
              <a:rPr lang="tr-TR" dirty="0"/>
              <a:t>Bu etiket içerisinde yazılan sayfada gözükmezler. Bu etiket genellikle sadece &lt;TITLE&gt; ve &lt;/TITLE&gt; etiketlerini içerir.</a:t>
            </a:r>
          </a:p>
          <a:p>
            <a:pPr algn="just">
              <a:defRPr/>
            </a:pPr>
            <a:endParaRPr lang="tr-TR" b="1" dirty="0"/>
          </a:p>
          <a:p>
            <a:pPr algn="just">
              <a:defRPr/>
            </a:pPr>
            <a:r>
              <a:rPr lang="tr-TR" b="1" dirty="0"/>
              <a:t>Not: HEAD </a:t>
            </a:r>
            <a:r>
              <a:rPr lang="tr-TR" dirty="0"/>
              <a:t>bölümü</a:t>
            </a:r>
            <a:r>
              <a:rPr lang="tr-TR" b="1" dirty="0"/>
              <a:t> &lt;META&gt; </a:t>
            </a:r>
            <a:r>
              <a:rPr lang="tr-TR" dirty="0"/>
              <a:t>etiketlerini, </a:t>
            </a:r>
            <a:r>
              <a:rPr lang="tr-TR" b="1" dirty="0"/>
              <a:t>(CSS) &lt;STYLE&gt; </a:t>
            </a:r>
            <a:r>
              <a:rPr lang="tr-TR" dirty="0"/>
              <a:t>etiketlerini ve &lt;SCRIPT&gt; etiketlerini da içerir.</a:t>
            </a:r>
          </a:p>
          <a:p>
            <a:pPr algn="just">
              <a:defRPr/>
            </a:pPr>
            <a:endParaRPr lang="tr-TR" b="1" dirty="0"/>
          </a:p>
          <a:p>
            <a:pPr algn="just">
              <a:defRPr/>
            </a:pPr>
            <a:r>
              <a:rPr lang="tr-TR" b="1" dirty="0"/>
              <a:t>&lt;BODY&gt; Etiketi</a:t>
            </a:r>
          </a:p>
          <a:p>
            <a:pPr algn="just">
              <a:defRPr/>
            </a:pPr>
            <a:r>
              <a:rPr lang="tr-TR" dirty="0"/>
              <a:t>&lt;BODY&gt; etiketleri ile tanımlanan &lt;BODY&gt; bölümüne sayfamızda görünmesini istediğimiz bilgileri yazarız. &lt;BODY&gt; etiketi birçok özelliğe sahiptir. Bunların çok sık kullanılanları;</a:t>
            </a:r>
          </a:p>
          <a:p>
            <a:pPr algn="just">
              <a:defRPr/>
            </a:pPr>
            <a:r>
              <a:rPr lang="tr-TR" dirty="0"/>
              <a:t>• BACKGROUND</a:t>
            </a:r>
          </a:p>
          <a:p>
            <a:pPr algn="just">
              <a:defRPr/>
            </a:pPr>
            <a:r>
              <a:rPr lang="tr-TR" dirty="0"/>
              <a:t>• BGCOLOR</a:t>
            </a:r>
          </a:p>
          <a:p>
            <a:pPr algn="just">
              <a:defRPr/>
            </a:pPr>
            <a:r>
              <a:rPr lang="tr-TR" dirty="0"/>
              <a:t>• TEXT</a:t>
            </a:r>
          </a:p>
          <a:p>
            <a:pPr algn="just">
              <a:defRPr/>
            </a:pPr>
            <a:r>
              <a:rPr lang="tr-TR" dirty="0"/>
              <a:t>• LINK</a:t>
            </a:r>
          </a:p>
          <a:p>
            <a:pPr algn="just">
              <a:defRPr/>
            </a:pPr>
            <a:r>
              <a:rPr lang="tr-TR" dirty="0"/>
              <a:t>• VLINK</a:t>
            </a:r>
          </a:p>
          <a:p>
            <a:pPr algn="just">
              <a:defRPr/>
            </a:pPr>
            <a:r>
              <a:rPr lang="tr-TR" dirty="0"/>
              <a:t>• </a:t>
            </a:r>
            <a:r>
              <a:rPr lang="tr-TR" dirty="0" smtClean="0"/>
              <a:t>ALINK</a:t>
            </a:r>
            <a:endParaRPr lang="tr-TR" dirty="0"/>
          </a:p>
        </p:txBody>
      </p:sp>
      <p:sp>
        <p:nvSpPr>
          <p:cNvPr id="3" name="Başlık 2"/>
          <p:cNvSpPr>
            <a:spLocks noGrp="1"/>
          </p:cNvSpPr>
          <p:nvPr>
            <p:ph type="title"/>
          </p:nvPr>
        </p:nvSpPr>
        <p:spPr/>
        <p:txBody>
          <a:bodyPr/>
          <a:lstStyle/>
          <a:p>
            <a:r>
              <a:rPr lang="tr-TR" b="1" dirty="0">
                <a:solidFill>
                  <a:schemeClr val="bg1"/>
                </a:solidFill>
                <a:effectLst>
                  <a:outerShdw blurRad="469900" dir="11820000" algn="r" rotWithShape="0">
                    <a:schemeClr val="bg1"/>
                  </a:outerShdw>
                </a:effectLst>
                <a:latin typeface="Tekton Pro" pitchFamily="34" charset="0"/>
              </a:rPr>
              <a:t>Html Kodları</a:t>
            </a:r>
            <a:endParaRPr lang="tr-TR" dirty="0"/>
          </a:p>
        </p:txBody>
      </p:sp>
    </p:spTree>
    <p:extLst>
      <p:ext uri="{BB962C8B-B14F-4D97-AF65-F5344CB8AC3E}">
        <p14:creationId xmlns:p14="http://schemas.microsoft.com/office/powerpoint/2010/main" val="28026173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85000" lnSpcReduction="20000"/>
          </a:bodyPr>
          <a:lstStyle/>
          <a:p>
            <a:pPr algn="just">
              <a:defRPr/>
            </a:pPr>
            <a:r>
              <a:rPr lang="tr-TR" b="1" dirty="0"/>
              <a:t>BACKGROUND</a:t>
            </a:r>
          </a:p>
          <a:p>
            <a:pPr algn="just">
              <a:defRPr/>
            </a:pPr>
            <a:endParaRPr lang="tr-TR" b="1" dirty="0"/>
          </a:p>
          <a:p>
            <a:pPr algn="just">
              <a:defRPr/>
            </a:pPr>
            <a:r>
              <a:rPr lang="tr-TR" dirty="0"/>
              <a:t>Sayfamızın arka planında gözükmesini istediğimiz resmi belirtmede kullanırız. Arka plan resmi kaynak dosyası olarak *.</a:t>
            </a:r>
            <a:r>
              <a:rPr lang="tr-TR" dirty="0" err="1"/>
              <a:t>gif</a:t>
            </a:r>
            <a:r>
              <a:rPr lang="tr-TR" dirty="0"/>
              <a:t> veya *.</a:t>
            </a:r>
            <a:r>
              <a:rPr lang="tr-TR" dirty="0" err="1"/>
              <a:t>jpg</a:t>
            </a:r>
            <a:r>
              <a:rPr lang="tr-TR" dirty="0"/>
              <a:t> dosyalarını kullanırız. Arka plan resmi web sayfasını doldurmaz, döşenir.</a:t>
            </a:r>
          </a:p>
          <a:p>
            <a:pPr algn="just">
              <a:defRPr/>
            </a:pPr>
            <a:endParaRPr lang="tr-TR" dirty="0"/>
          </a:p>
          <a:p>
            <a:pPr algn="just">
              <a:defRPr/>
            </a:pPr>
            <a:r>
              <a:rPr lang="tr-TR" b="1" dirty="0"/>
              <a:t>BGCOLOR</a:t>
            </a:r>
          </a:p>
          <a:p>
            <a:pPr algn="just">
              <a:defRPr/>
            </a:pPr>
            <a:endParaRPr lang="tr-TR" b="1" dirty="0"/>
          </a:p>
          <a:p>
            <a:pPr algn="just">
              <a:defRPr/>
            </a:pPr>
            <a:r>
              <a:rPr lang="tr-TR" dirty="0"/>
              <a:t>Sayfamızın arka plan rengini belirtmede kullanırız. Bu özelliğe vereceğimiz değerler renk adı olabileceği gibi rengin </a:t>
            </a:r>
            <a:r>
              <a:rPr lang="tr-TR" dirty="0" err="1"/>
              <a:t>hexadecimal</a:t>
            </a:r>
            <a:r>
              <a:rPr lang="tr-TR" dirty="0"/>
              <a:t> RGB renk kodu da olabilir.</a:t>
            </a:r>
          </a:p>
          <a:p>
            <a:endParaRPr lang="tr-TR" dirty="0"/>
          </a:p>
        </p:txBody>
      </p:sp>
      <p:sp>
        <p:nvSpPr>
          <p:cNvPr id="3" name="Başlık 2"/>
          <p:cNvSpPr>
            <a:spLocks noGrp="1"/>
          </p:cNvSpPr>
          <p:nvPr>
            <p:ph type="title"/>
          </p:nvPr>
        </p:nvSpPr>
        <p:spPr/>
        <p:txBody>
          <a:bodyPr/>
          <a:lstStyle/>
          <a:p>
            <a:r>
              <a:rPr lang="tr-TR" b="1" dirty="0">
                <a:solidFill>
                  <a:schemeClr val="bg1"/>
                </a:solidFill>
                <a:effectLst>
                  <a:outerShdw blurRad="469900" dir="11820000" algn="r" rotWithShape="0">
                    <a:schemeClr val="bg1"/>
                  </a:outerShdw>
                </a:effectLst>
                <a:latin typeface="Tekton Pro" pitchFamily="34" charset="0"/>
              </a:rPr>
              <a:t>Html Kodları</a:t>
            </a:r>
            <a:endParaRPr lang="tr-TR" dirty="0"/>
          </a:p>
        </p:txBody>
      </p:sp>
    </p:spTree>
    <p:extLst>
      <p:ext uri="{BB962C8B-B14F-4D97-AF65-F5344CB8AC3E}">
        <p14:creationId xmlns:p14="http://schemas.microsoft.com/office/powerpoint/2010/main" val="10638345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51521" y="1988840"/>
            <a:ext cx="3744416" cy="504056"/>
          </a:xfrm>
        </p:spPr>
        <p:txBody>
          <a:bodyPr/>
          <a:lstStyle/>
          <a:p>
            <a:r>
              <a:rPr lang="tr-TR" b="1" dirty="0"/>
              <a:t>Bazı Renkler ve </a:t>
            </a:r>
            <a:r>
              <a:rPr lang="tr-TR" b="1" dirty="0" smtClean="0"/>
              <a:t>Kodları</a:t>
            </a:r>
            <a:endParaRPr lang="tr-TR" b="1" dirty="0"/>
          </a:p>
        </p:txBody>
      </p:sp>
      <p:sp>
        <p:nvSpPr>
          <p:cNvPr id="3" name="Başlık 2"/>
          <p:cNvSpPr>
            <a:spLocks noGrp="1"/>
          </p:cNvSpPr>
          <p:nvPr>
            <p:ph type="title"/>
          </p:nvPr>
        </p:nvSpPr>
        <p:spPr/>
        <p:txBody>
          <a:bodyPr/>
          <a:lstStyle/>
          <a:p>
            <a:r>
              <a:rPr lang="tr-TR" b="1" dirty="0">
                <a:solidFill>
                  <a:schemeClr val="bg1"/>
                </a:solidFill>
                <a:effectLst>
                  <a:outerShdw blurRad="469900" dir="11820000" algn="r" rotWithShape="0">
                    <a:schemeClr val="bg1"/>
                  </a:outerShdw>
                </a:effectLst>
                <a:latin typeface="Tekton Pro" pitchFamily="34" charset="0"/>
              </a:rPr>
              <a:t>Html Kodları</a:t>
            </a:r>
            <a:endParaRPr lang="tr-TR" dirty="0"/>
          </a:p>
        </p:txBody>
      </p:sp>
      <p:pic>
        <p:nvPicPr>
          <p:cNvPr id="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b="6939"/>
          <a:stretch/>
        </p:blipFill>
        <p:spPr bwMode="auto">
          <a:xfrm>
            <a:off x="1475656" y="2636912"/>
            <a:ext cx="5786438" cy="712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t="1410"/>
          <a:stretch/>
        </p:blipFill>
        <p:spPr bwMode="auto">
          <a:xfrm>
            <a:off x="1475656" y="3323149"/>
            <a:ext cx="5786438" cy="3538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76635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70000" lnSpcReduction="20000"/>
          </a:bodyPr>
          <a:lstStyle/>
          <a:p>
            <a:pPr algn="just">
              <a:defRPr/>
            </a:pPr>
            <a:r>
              <a:rPr lang="tr-TR" b="1" dirty="0" smtClean="0"/>
              <a:t>İnternet</a:t>
            </a:r>
            <a:r>
              <a:rPr lang="tr-TR" b="1" dirty="0"/>
              <a:t>: </a:t>
            </a:r>
            <a:r>
              <a:rPr lang="tr-TR" dirty="0"/>
              <a:t>TCP/IP tabanlı herkese açık ağdır. Özel bir ağ olmayıp, kimseye ait değil ve kimse tarafından kontrol edilemez.</a:t>
            </a:r>
          </a:p>
          <a:p>
            <a:pPr algn="just">
              <a:defRPr/>
            </a:pPr>
            <a:endParaRPr lang="tr-TR" dirty="0"/>
          </a:p>
          <a:p>
            <a:pPr algn="just">
              <a:defRPr/>
            </a:pPr>
            <a:r>
              <a:rPr lang="tr-TR" b="1" dirty="0"/>
              <a:t>TCP/IP: (</a:t>
            </a:r>
            <a:r>
              <a:rPr lang="tr-TR" b="1" dirty="0" err="1"/>
              <a:t>Transmission</a:t>
            </a:r>
            <a:r>
              <a:rPr lang="tr-TR" b="1" dirty="0"/>
              <a:t> Control Protocol / Internet Protocol) </a:t>
            </a:r>
            <a:r>
              <a:rPr lang="tr-TR" dirty="0"/>
              <a:t>Ağ ortamında bilgisayarların iletişimini sağlayan protokoldür. İlk olarak Amerikan Savunma Bakanlığı tarafından hazırlanmış ve 1970 in sonlarında genel kullanım için geliştirilmiştir.</a:t>
            </a:r>
          </a:p>
          <a:p>
            <a:pPr algn="just">
              <a:defRPr/>
            </a:pPr>
            <a:endParaRPr lang="tr-TR" dirty="0"/>
          </a:p>
          <a:p>
            <a:pPr algn="just">
              <a:defRPr/>
            </a:pPr>
            <a:r>
              <a:rPr lang="tr-TR" b="1" dirty="0"/>
              <a:t>İntranet: </a:t>
            </a:r>
            <a:r>
              <a:rPr lang="tr-TR" dirty="0"/>
              <a:t>Bir firmanın kendi iletişim alanı içerisindeki ağ ortamında</a:t>
            </a:r>
          </a:p>
          <a:p>
            <a:pPr algn="just">
              <a:defRPr/>
            </a:pPr>
            <a:r>
              <a:rPr lang="tr-TR" dirty="0"/>
              <a:t>bilgisayarlar arası iletişime verilen addır. Internet’in özel bir versiyonudur.</a:t>
            </a:r>
          </a:p>
          <a:p>
            <a:pPr algn="just">
              <a:defRPr/>
            </a:pPr>
            <a:endParaRPr lang="tr-TR" dirty="0"/>
          </a:p>
          <a:p>
            <a:pPr algn="just">
              <a:defRPr/>
            </a:pPr>
            <a:r>
              <a:rPr lang="tr-TR" b="1" dirty="0"/>
              <a:t>World </a:t>
            </a:r>
            <a:r>
              <a:rPr lang="tr-TR" b="1" dirty="0" err="1"/>
              <a:t>Wide</a:t>
            </a:r>
            <a:r>
              <a:rPr lang="tr-TR" b="1" dirty="0"/>
              <a:t> Web: </a:t>
            </a:r>
            <a:r>
              <a:rPr lang="tr-TR" dirty="0"/>
              <a:t>Bir web browser kullanılarak görüntülenebilen Internet’in grafiksel yüzüdür.</a:t>
            </a:r>
          </a:p>
          <a:p>
            <a:endParaRPr lang="tr-TR" dirty="0"/>
          </a:p>
        </p:txBody>
      </p:sp>
      <p:sp>
        <p:nvSpPr>
          <p:cNvPr id="2" name="Başlık 1"/>
          <p:cNvSpPr>
            <a:spLocks noGrp="1"/>
          </p:cNvSpPr>
          <p:nvPr>
            <p:ph type="title"/>
          </p:nvPr>
        </p:nvSpPr>
        <p:spPr/>
        <p:txBody>
          <a:bodyPr/>
          <a:lstStyle/>
          <a:p>
            <a:r>
              <a:rPr lang="tr-TR" b="1" dirty="0" smtClean="0">
                <a:solidFill>
                  <a:schemeClr val="bg1"/>
                </a:solidFill>
                <a:effectLst>
                  <a:outerShdw blurRad="469900" dir="11820000" algn="r" rotWithShape="0">
                    <a:schemeClr val="bg1"/>
                  </a:outerShdw>
                </a:effectLst>
                <a:latin typeface="Tekton Pro" pitchFamily="34" charset="0"/>
              </a:rPr>
              <a:t>Temel  İnternet Terimleri</a:t>
            </a:r>
            <a:endParaRPr lang="tr-TR" dirty="0">
              <a:solidFill>
                <a:schemeClr val="bg1"/>
              </a:solidFill>
            </a:endParaRPr>
          </a:p>
        </p:txBody>
      </p:sp>
    </p:spTree>
    <p:extLst>
      <p:ext uri="{BB962C8B-B14F-4D97-AF65-F5344CB8AC3E}">
        <p14:creationId xmlns:p14="http://schemas.microsoft.com/office/powerpoint/2010/main" val="41104472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611561" y="2675466"/>
            <a:ext cx="7668840" cy="4182534"/>
          </a:xfrm>
        </p:spPr>
        <p:txBody>
          <a:bodyPr>
            <a:normAutofit fontScale="77500" lnSpcReduction="20000"/>
          </a:bodyPr>
          <a:lstStyle/>
          <a:p>
            <a:pPr algn="just">
              <a:defRPr/>
            </a:pPr>
            <a:r>
              <a:rPr lang="tr-TR" b="1" dirty="0"/>
              <a:t>Not: </a:t>
            </a:r>
            <a:r>
              <a:rPr lang="tr-TR" dirty="0"/>
              <a:t>Bazı Web Browser </a:t>
            </a:r>
            <a:r>
              <a:rPr lang="tr-TR" dirty="0" err="1"/>
              <a:t>lar</a:t>
            </a:r>
            <a:r>
              <a:rPr lang="tr-TR" dirty="0"/>
              <a:t> yukarıdakilerin haricinde renk adlarını da destekler. Mesela Internet Explorer </a:t>
            </a:r>
            <a:r>
              <a:rPr lang="tr-TR" dirty="0" err="1"/>
              <a:t>lightgreen</a:t>
            </a:r>
            <a:r>
              <a:rPr lang="tr-TR" dirty="0"/>
              <a:t>, </a:t>
            </a:r>
            <a:r>
              <a:rPr lang="tr-TR" dirty="0" err="1"/>
              <a:t>darkgreen</a:t>
            </a:r>
            <a:r>
              <a:rPr lang="tr-TR" dirty="0"/>
              <a:t> vs. gibi renkleri de destekler. Ama herkesin aynı Browser dan sayfa isteminde bulunmayacağını göz önüne alarak yukarıdaki renk isimlerini ya da </a:t>
            </a:r>
            <a:r>
              <a:rPr lang="tr-TR" dirty="0" err="1"/>
              <a:t>hexadecimal</a:t>
            </a:r>
            <a:r>
              <a:rPr lang="tr-TR" dirty="0"/>
              <a:t> renk kodunu kullanmak daha sorunsuz olacaktır.</a:t>
            </a:r>
          </a:p>
          <a:p>
            <a:pPr algn="just">
              <a:defRPr/>
            </a:pPr>
            <a:endParaRPr lang="tr-TR" dirty="0"/>
          </a:p>
          <a:p>
            <a:pPr algn="just">
              <a:defRPr/>
            </a:pPr>
            <a:r>
              <a:rPr lang="tr-TR" dirty="0"/>
              <a:t>Örnek: Daha önce hazırladığımız bir html sayfasının &lt;BODY&gt; etiketini</a:t>
            </a:r>
          </a:p>
          <a:p>
            <a:pPr algn="just">
              <a:defRPr/>
            </a:pPr>
            <a:endParaRPr lang="tr-TR" dirty="0"/>
          </a:p>
          <a:p>
            <a:pPr algn="just">
              <a:defRPr/>
            </a:pPr>
            <a:r>
              <a:rPr lang="tr-TR" b="1" dirty="0"/>
              <a:t>&lt;BODY </a:t>
            </a:r>
            <a:r>
              <a:rPr lang="tr-TR" b="1" dirty="0" err="1"/>
              <a:t>bgcolor</a:t>
            </a:r>
            <a:r>
              <a:rPr lang="tr-TR" b="1" dirty="0"/>
              <a:t>=”</a:t>
            </a:r>
            <a:r>
              <a:rPr lang="tr-TR" b="1" dirty="0" err="1"/>
              <a:t>yellow</a:t>
            </a:r>
            <a:r>
              <a:rPr lang="tr-TR" b="1" dirty="0"/>
              <a:t>”&gt;</a:t>
            </a:r>
          </a:p>
          <a:p>
            <a:pPr algn="just">
              <a:defRPr/>
            </a:pPr>
            <a:r>
              <a:rPr lang="tr-TR" dirty="0"/>
              <a:t>ya da</a:t>
            </a:r>
          </a:p>
          <a:p>
            <a:pPr algn="just">
              <a:defRPr/>
            </a:pPr>
            <a:r>
              <a:rPr lang="tr-TR" b="1" dirty="0"/>
              <a:t>&lt;BODY </a:t>
            </a:r>
            <a:r>
              <a:rPr lang="tr-TR" b="1" dirty="0" err="1"/>
              <a:t>bgcolor</a:t>
            </a:r>
            <a:r>
              <a:rPr lang="tr-TR" b="1" dirty="0"/>
              <a:t>=”#FFFF00”&gt;</a:t>
            </a:r>
          </a:p>
          <a:p>
            <a:pPr algn="just">
              <a:defRPr/>
            </a:pPr>
            <a:endParaRPr lang="tr-TR" dirty="0"/>
          </a:p>
          <a:p>
            <a:pPr algn="just">
              <a:defRPr/>
            </a:pPr>
            <a:r>
              <a:rPr lang="tr-TR" dirty="0"/>
              <a:t>olarak değiştirelim. Arka plan renginin sarı olduğunu görürüz. </a:t>
            </a:r>
            <a:r>
              <a:rPr lang="en-US" dirty="0"/>
              <a:t>Not: </a:t>
            </a:r>
            <a:r>
              <a:rPr lang="en-US" dirty="0" err="1"/>
              <a:t>Bir</a:t>
            </a:r>
            <a:r>
              <a:rPr lang="en-US" dirty="0"/>
              <a:t> &lt;BODY&gt; </a:t>
            </a:r>
            <a:r>
              <a:rPr lang="en-US" dirty="0" err="1"/>
              <a:t>etiketinde</a:t>
            </a:r>
            <a:r>
              <a:rPr lang="en-US" dirty="0"/>
              <a:t> BACKGROUND </a:t>
            </a:r>
            <a:r>
              <a:rPr lang="en-US" dirty="0" err="1"/>
              <a:t>ve</a:t>
            </a:r>
            <a:r>
              <a:rPr lang="en-US" dirty="0"/>
              <a:t> BGCOLOR </a:t>
            </a:r>
            <a:r>
              <a:rPr lang="en-US" dirty="0" err="1"/>
              <a:t>özelliklerinin</a:t>
            </a:r>
            <a:r>
              <a:rPr lang="en-US" dirty="0"/>
              <a:t> her</a:t>
            </a:r>
            <a:r>
              <a:rPr lang="tr-TR" dirty="0"/>
              <a:t> ikisine de değer atandığında BACKGROUND resmi gösterilecektir.</a:t>
            </a:r>
          </a:p>
        </p:txBody>
      </p:sp>
      <p:sp>
        <p:nvSpPr>
          <p:cNvPr id="3" name="Başlık 2"/>
          <p:cNvSpPr>
            <a:spLocks noGrp="1"/>
          </p:cNvSpPr>
          <p:nvPr>
            <p:ph type="title"/>
          </p:nvPr>
        </p:nvSpPr>
        <p:spPr/>
        <p:txBody>
          <a:bodyPr/>
          <a:lstStyle/>
          <a:p>
            <a:r>
              <a:rPr lang="tr-TR" b="1" dirty="0">
                <a:solidFill>
                  <a:schemeClr val="bg1"/>
                </a:solidFill>
                <a:effectLst>
                  <a:outerShdw blurRad="469900" dir="11820000" algn="r" rotWithShape="0">
                    <a:schemeClr val="bg1"/>
                  </a:outerShdw>
                </a:effectLst>
                <a:latin typeface="Tekton Pro" pitchFamily="34" charset="0"/>
              </a:rPr>
              <a:t>Html Kodları</a:t>
            </a:r>
            <a:endParaRPr lang="tr-TR" dirty="0"/>
          </a:p>
        </p:txBody>
      </p:sp>
    </p:spTree>
    <p:extLst>
      <p:ext uri="{BB962C8B-B14F-4D97-AF65-F5344CB8AC3E}">
        <p14:creationId xmlns:p14="http://schemas.microsoft.com/office/powerpoint/2010/main" val="35542801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70000" lnSpcReduction="20000"/>
          </a:bodyPr>
          <a:lstStyle/>
          <a:p>
            <a:pPr algn="just">
              <a:defRPr/>
            </a:pPr>
            <a:r>
              <a:rPr lang="tr-TR" b="1" dirty="0"/>
              <a:t>Diğer &lt;BODY&gt; Özelikleri</a:t>
            </a:r>
          </a:p>
          <a:p>
            <a:pPr algn="just">
              <a:defRPr/>
            </a:pPr>
            <a:endParaRPr lang="tr-TR" dirty="0"/>
          </a:p>
          <a:p>
            <a:pPr algn="just">
              <a:defRPr/>
            </a:pPr>
            <a:r>
              <a:rPr lang="tr-TR" b="1" dirty="0"/>
              <a:t>TEXT: </a:t>
            </a:r>
            <a:r>
              <a:rPr lang="tr-TR" dirty="0"/>
              <a:t>Metin rengi</a:t>
            </a:r>
          </a:p>
          <a:p>
            <a:pPr algn="just">
              <a:defRPr/>
            </a:pPr>
            <a:endParaRPr lang="tr-TR" dirty="0"/>
          </a:p>
          <a:p>
            <a:pPr algn="just">
              <a:defRPr/>
            </a:pPr>
            <a:r>
              <a:rPr lang="tr-TR" b="1" dirty="0"/>
              <a:t>LINK: </a:t>
            </a:r>
            <a:r>
              <a:rPr lang="tr-TR" dirty="0"/>
              <a:t>Ziyaret edilmemiş link rengi</a:t>
            </a:r>
          </a:p>
          <a:p>
            <a:pPr algn="just">
              <a:defRPr/>
            </a:pPr>
            <a:endParaRPr lang="tr-TR" dirty="0"/>
          </a:p>
          <a:p>
            <a:pPr algn="just">
              <a:defRPr/>
            </a:pPr>
            <a:r>
              <a:rPr lang="tr-TR" b="1" dirty="0"/>
              <a:t>VLINK: </a:t>
            </a:r>
            <a:r>
              <a:rPr lang="tr-TR" dirty="0"/>
              <a:t>Ziyaret edilen link rengi (</a:t>
            </a:r>
            <a:r>
              <a:rPr lang="tr-TR" dirty="0" err="1"/>
              <a:t>vizited</a:t>
            </a:r>
            <a:r>
              <a:rPr lang="tr-TR" dirty="0"/>
              <a:t> link)</a:t>
            </a:r>
          </a:p>
          <a:p>
            <a:pPr algn="just">
              <a:defRPr/>
            </a:pPr>
            <a:endParaRPr lang="tr-TR" dirty="0"/>
          </a:p>
          <a:p>
            <a:pPr algn="just">
              <a:defRPr/>
            </a:pPr>
            <a:r>
              <a:rPr lang="tr-TR" b="1" dirty="0"/>
              <a:t>ALINK: </a:t>
            </a:r>
            <a:r>
              <a:rPr lang="tr-TR" dirty="0"/>
              <a:t>Kullanıcı Mouse ile linke tıkladığında Mouse basılı iken </a:t>
            </a:r>
            <a:r>
              <a:rPr lang="tr-TR" dirty="0" smtClean="0"/>
              <a:t>gözükecek olan </a:t>
            </a:r>
            <a:r>
              <a:rPr lang="tr-TR" dirty="0"/>
              <a:t>renktir.</a:t>
            </a:r>
          </a:p>
          <a:p>
            <a:pPr algn="just">
              <a:defRPr/>
            </a:pPr>
            <a:endParaRPr lang="tr-TR" dirty="0"/>
          </a:p>
          <a:p>
            <a:pPr algn="just">
              <a:defRPr/>
            </a:pPr>
            <a:r>
              <a:rPr lang="tr-TR" b="1" dirty="0"/>
              <a:t>BGPROPERTIES: </a:t>
            </a:r>
            <a:r>
              <a:rPr lang="tr-TR" dirty="0"/>
              <a:t>Bu özelliğe </a:t>
            </a:r>
            <a:r>
              <a:rPr lang="tr-TR" dirty="0" err="1"/>
              <a:t>Fixed</a:t>
            </a:r>
            <a:r>
              <a:rPr lang="tr-TR" dirty="0"/>
              <a:t> değeri atandığında arka plan resmi </a:t>
            </a:r>
            <a:r>
              <a:rPr lang="tr-TR" dirty="0" smtClean="0"/>
              <a:t>sabit olup </a:t>
            </a:r>
            <a:r>
              <a:rPr lang="tr-TR" dirty="0"/>
              <a:t>kaydırma çubuğu ile arka plan resmi hareket etmeyecektir.</a:t>
            </a:r>
          </a:p>
          <a:p>
            <a:endParaRPr lang="tr-TR" dirty="0"/>
          </a:p>
        </p:txBody>
      </p:sp>
      <p:sp>
        <p:nvSpPr>
          <p:cNvPr id="3" name="Başlık 2"/>
          <p:cNvSpPr>
            <a:spLocks noGrp="1"/>
          </p:cNvSpPr>
          <p:nvPr>
            <p:ph type="title"/>
          </p:nvPr>
        </p:nvSpPr>
        <p:spPr/>
        <p:txBody>
          <a:bodyPr/>
          <a:lstStyle/>
          <a:p>
            <a:r>
              <a:rPr lang="tr-TR" b="1" dirty="0">
                <a:solidFill>
                  <a:schemeClr val="bg1"/>
                </a:solidFill>
                <a:effectLst>
                  <a:outerShdw blurRad="469900" dir="11820000" algn="r" rotWithShape="0">
                    <a:schemeClr val="bg1"/>
                  </a:outerShdw>
                </a:effectLst>
                <a:latin typeface="Tekton Pro" pitchFamily="34" charset="0"/>
              </a:rPr>
              <a:t>Html Kodları</a:t>
            </a:r>
            <a:endParaRPr lang="tr-TR" dirty="0"/>
          </a:p>
        </p:txBody>
      </p:sp>
    </p:spTree>
    <p:extLst>
      <p:ext uri="{BB962C8B-B14F-4D97-AF65-F5344CB8AC3E}">
        <p14:creationId xmlns:p14="http://schemas.microsoft.com/office/powerpoint/2010/main" val="40385076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72067" y="2675467"/>
            <a:ext cx="7408333" cy="1473613"/>
          </a:xfrm>
        </p:spPr>
        <p:txBody>
          <a:bodyPr>
            <a:normAutofit fontScale="70000" lnSpcReduction="20000"/>
          </a:bodyPr>
          <a:lstStyle/>
          <a:p>
            <a:pPr algn="just">
              <a:defRPr/>
            </a:pPr>
            <a:r>
              <a:rPr lang="tr-TR" b="1" dirty="0"/>
              <a:t>Belge Biçim Etiketleri (</a:t>
            </a:r>
            <a:r>
              <a:rPr lang="tr-TR" b="1" dirty="0" err="1"/>
              <a:t>Document</a:t>
            </a:r>
            <a:r>
              <a:rPr lang="tr-TR" b="1" dirty="0"/>
              <a:t> </a:t>
            </a:r>
            <a:r>
              <a:rPr lang="tr-TR" b="1" dirty="0" err="1"/>
              <a:t>Formatting</a:t>
            </a:r>
            <a:r>
              <a:rPr lang="tr-TR" b="1" dirty="0"/>
              <a:t> </a:t>
            </a:r>
            <a:r>
              <a:rPr lang="tr-TR" b="1" dirty="0" err="1"/>
              <a:t>Tags</a:t>
            </a:r>
            <a:r>
              <a:rPr lang="tr-TR" b="1" dirty="0"/>
              <a:t>)</a:t>
            </a:r>
          </a:p>
          <a:p>
            <a:pPr algn="just">
              <a:defRPr/>
            </a:pPr>
            <a:endParaRPr lang="tr-TR" b="1" dirty="0"/>
          </a:p>
          <a:p>
            <a:pPr algn="just">
              <a:defRPr/>
            </a:pPr>
            <a:r>
              <a:rPr lang="tr-TR" dirty="0"/>
              <a:t>HTML çok sayıda biçimlendirme etiketi sunar. Bu etiketlerle belgede başlık oluşturur, metni kalın, italik, </a:t>
            </a:r>
            <a:r>
              <a:rPr lang="tr-TR" dirty="0" err="1"/>
              <a:t>altçizgili</a:t>
            </a:r>
            <a:r>
              <a:rPr lang="tr-TR" dirty="0"/>
              <a:t> yapar, madde imlerini oluşturur ve yatay çizgiler oluşturabilirsiniz. Bunlardan bazıları aşağıdaki tablodadır.</a:t>
            </a:r>
          </a:p>
          <a:p>
            <a:endParaRPr lang="tr-TR" dirty="0"/>
          </a:p>
        </p:txBody>
      </p:sp>
      <p:sp>
        <p:nvSpPr>
          <p:cNvPr id="3" name="Başlık 2"/>
          <p:cNvSpPr>
            <a:spLocks noGrp="1"/>
          </p:cNvSpPr>
          <p:nvPr>
            <p:ph type="title"/>
          </p:nvPr>
        </p:nvSpPr>
        <p:spPr/>
        <p:txBody>
          <a:bodyPr/>
          <a:lstStyle/>
          <a:p>
            <a:r>
              <a:rPr lang="tr-TR" b="1" dirty="0">
                <a:solidFill>
                  <a:schemeClr val="bg1"/>
                </a:solidFill>
                <a:effectLst>
                  <a:outerShdw blurRad="469900" dir="11820000" algn="r" rotWithShape="0">
                    <a:schemeClr val="bg1"/>
                  </a:outerShdw>
                </a:effectLst>
                <a:latin typeface="Tekton Pro" pitchFamily="34" charset="0"/>
              </a:rPr>
              <a:t>Html Kodları</a:t>
            </a:r>
            <a:endParaRPr lang="tr-TR" dirty="0"/>
          </a:p>
        </p:txBody>
      </p:sp>
    </p:spTree>
    <p:extLst>
      <p:ext uri="{BB962C8B-B14F-4D97-AF65-F5344CB8AC3E}">
        <p14:creationId xmlns:p14="http://schemas.microsoft.com/office/powerpoint/2010/main" val="37015453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endParaRPr lang="tr-TR"/>
          </a:p>
        </p:txBody>
      </p:sp>
      <p:sp>
        <p:nvSpPr>
          <p:cNvPr id="3" name="Başlık 2"/>
          <p:cNvSpPr>
            <a:spLocks noGrp="1"/>
          </p:cNvSpPr>
          <p:nvPr>
            <p:ph type="title"/>
          </p:nvPr>
        </p:nvSpPr>
        <p:spPr/>
        <p:txBody>
          <a:bodyPr/>
          <a:lstStyle/>
          <a:p>
            <a:endParaRPr lang="tr-TR"/>
          </a:p>
        </p:txBody>
      </p:sp>
      <p:graphicFrame>
        <p:nvGraphicFramePr>
          <p:cNvPr id="4" name="19 Tablo"/>
          <p:cNvGraphicFramePr>
            <a:graphicFrameLocks noGrp="1"/>
          </p:cNvGraphicFramePr>
          <p:nvPr>
            <p:extLst>
              <p:ext uri="{D42A27DB-BD31-4B8C-83A1-F6EECF244321}">
                <p14:modId xmlns:p14="http://schemas.microsoft.com/office/powerpoint/2010/main" val="2768018362"/>
              </p:ext>
            </p:extLst>
          </p:nvPr>
        </p:nvGraphicFramePr>
        <p:xfrm>
          <a:off x="683568" y="2348880"/>
          <a:ext cx="7858125" cy="4486273"/>
        </p:xfrm>
        <a:graphic>
          <a:graphicData uri="http://schemas.openxmlformats.org/drawingml/2006/table">
            <a:tbl>
              <a:tblPr/>
              <a:tblGrid>
                <a:gridCol w="1546679"/>
                <a:gridCol w="1754564"/>
                <a:gridCol w="4556882"/>
              </a:tblGrid>
              <a:tr h="227866">
                <a:tc>
                  <a:txBody>
                    <a:bodyPr/>
                    <a:lstStyle/>
                    <a:p>
                      <a:pPr marL="342900" marR="0" lvl="0" indent="0" algn="just" defTabSz="914400" rtl="0" eaLnBrk="1" fontAlgn="base" latinLnBrk="0" hangingPunct="1">
                        <a:lnSpc>
                          <a:spcPct val="115000"/>
                        </a:lnSpc>
                        <a:spcBef>
                          <a:spcPct val="0"/>
                        </a:spcBef>
                        <a:spcAft>
                          <a:spcPct val="0"/>
                        </a:spcAft>
                        <a:buClrTx/>
                        <a:buSzTx/>
                        <a:buFontTx/>
                        <a:buNone/>
                        <a:tabLst/>
                      </a:pPr>
                      <a:r>
                        <a:rPr kumimoji="0" lang="tr-TR" sz="1300" b="1" i="0" u="none" strike="noStrike" cap="none" normalizeH="0" baseline="0" dirty="0" smtClean="0">
                          <a:ln>
                            <a:noFill/>
                          </a:ln>
                          <a:solidFill>
                            <a:schemeClr val="tx2"/>
                          </a:solidFill>
                          <a:effectLst/>
                          <a:latin typeface="Verdana" pitchFamily="34" charset="0"/>
                          <a:cs typeface="Times New Roman" pitchFamily="18" charset="0"/>
                        </a:rPr>
                        <a:t>&lt;I&gt;</a:t>
                      </a:r>
                    </a:p>
                  </a:txBody>
                  <a:tcPr marL="24462" marR="2446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74650" marR="0" lvl="0" indent="0" algn="just" defTabSz="914400" rtl="0" eaLnBrk="1" fontAlgn="base" latinLnBrk="0" hangingPunct="1">
                        <a:lnSpc>
                          <a:spcPct val="115000"/>
                        </a:lnSpc>
                        <a:spcBef>
                          <a:spcPct val="0"/>
                        </a:spcBef>
                        <a:spcAft>
                          <a:spcPct val="0"/>
                        </a:spcAft>
                        <a:buClrTx/>
                        <a:buSzTx/>
                        <a:buFontTx/>
                        <a:buNone/>
                        <a:tabLst/>
                      </a:pPr>
                      <a:r>
                        <a:rPr kumimoji="0" lang="tr-TR" sz="1300" b="1" i="0" u="none" strike="noStrike" cap="none" normalizeH="0" baseline="0" dirty="0" smtClean="0">
                          <a:ln>
                            <a:noFill/>
                          </a:ln>
                          <a:solidFill>
                            <a:schemeClr val="tx2"/>
                          </a:solidFill>
                          <a:effectLst/>
                          <a:latin typeface="Verdana" pitchFamily="34" charset="0"/>
                          <a:cs typeface="Times New Roman" pitchFamily="18" charset="0"/>
                        </a:rPr>
                        <a:t>&lt;/I&gt;</a:t>
                      </a:r>
                    </a:p>
                  </a:txBody>
                  <a:tcPr marL="24462" marR="2446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tr-TR" sz="1300" b="0" i="0" u="none" strike="noStrike" cap="none" normalizeH="0" baseline="0" dirty="0" err="1" smtClean="0">
                          <a:ln>
                            <a:noFill/>
                          </a:ln>
                          <a:solidFill>
                            <a:schemeClr val="tx2"/>
                          </a:solidFill>
                          <a:effectLst/>
                          <a:latin typeface="Verdana" pitchFamily="34" charset="0"/>
                          <a:cs typeface="Times New Roman" pitchFamily="18" charset="0"/>
                        </a:rPr>
                        <a:t>Italic</a:t>
                      </a:r>
                      <a:r>
                        <a:rPr kumimoji="0" lang="tr-TR" sz="1300" b="0" i="0" u="none" strike="noStrike" cap="none" normalizeH="0" baseline="0" dirty="0" smtClean="0">
                          <a:ln>
                            <a:noFill/>
                          </a:ln>
                          <a:solidFill>
                            <a:schemeClr val="tx2"/>
                          </a:solidFill>
                          <a:effectLst/>
                          <a:latin typeface="Verdana" pitchFamily="34" charset="0"/>
                          <a:cs typeface="Times New Roman" pitchFamily="18" charset="0"/>
                        </a:rPr>
                        <a:t>: İtalik yazı</a:t>
                      </a:r>
                    </a:p>
                  </a:txBody>
                  <a:tcPr marL="24462" marR="2446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227866">
                <a:tc>
                  <a:txBody>
                    <a:bodyPr/>
                    <a:lstStyle/>
                    <a:p>
                      <a:pPr marL="342900" marR="0" lvl="0" indent="0" algn="just" defTabSz="914400" rtl="0" eaLnBrk="1" fontAlgn="base" latinLnBrk="0" hangingPunct="1">
                        <a:lnSpc>
                          <a:spcPct val="115000"/>
                        </a:lnSpc>
                        <a:spcBef>
                          <a:spcPct val="0"/>
                        </a:spcBef>
                        <a:spcAft>
                          <a:spcPct val="0"/>
                        </a:spcAft>
                        <a:buClrTx/>
                        <a:buSzTx/>
                        <a:buFontTx/>
                        <a:buNone/>
                        <a:tabLst/>
                      </a:pPr>
                      <a:r>
                        <a:rPr kumimoji="0" lang="tr-TR" sz="1300" b="1" i="0" u="none" strike="noStrike" cap="none" normalizeH="0" baseline="0" dirty="0" smtClean="0">
                          <a:ln>
                            <a:noFill/>
                          </a:ln>
                          <a:solidFill>
                            <a:schemeClr val="tx2"/>
                          </a:solidFill>
                          <a:effectLst/>
                          <a:latin typeface="Verdana" pitchFamily="34" charset="0"/>
                          <a:cs typeface="Times New Roman" pitchFamily="18" charset="0"/>
                        </a:rPr>
                        <a:t>&lt;U&gt;</a:t>
                      </a:r>
                    </a:p>
                  </a:txBody>
                  <a:tcPr marL="24462" marR="2446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74650" marR="0" lvl="0" indent="0" algn="just" defTabSz="914400" rtl="0" eaLnBrk="1" fontAlgn="base" latinLnBrk="0" hangingPunct="1">
                        <a:lnSpc>
                          <a:spcPct val="115000"/>
                        </a:lnSpc>
                        <a:spcBef>
                          <a:spcPct val="0"/>
                        </a:spcBef>
                        <a:spcAft>
                          <a:spcPct val="0"/>
                        </a:spcAft>
                        <a:buClrTx/>
                        <a:buSzTx/>
                        <a:buFontTx/>
                        <a:buNone/>
                        <a:tabLst/>
                      </a:pPr>
                      <a:r>
                        <a:rPr kumimoji="0" lang="tr-TR" sz="1300" b="1" i="0" u="none" strike="noStrike" cap="none" normalizeH="0" baseline="0" dirty="0" smtClean="0">
                          <a:ln>
                            <a:noFill/>
                          </a:ln>
                          <a:solidFill>
                            <a:schemeClr val="tx2"/>
                          </a:solidFill>
                          <a:effectLst/>
                          <a:latin typeface="Verdana" pitchFamily="34" charset="0"/>
                          <a:cs typeface="Times New Roman" pitchFamily="18" charset="0"/>
                        </a:rPr>
                        <a:t>&lt;/U&gt;</a:t>
                      </a:r>
                    </a:p>
                  </a:txBody>
                  <a:tcPr marL="24462" marR="2446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tr-TR" sz="1300" b="0" i="0" u="none" strike="noStrike" cap="none" normalizeH="0" baseline="0" smtClean="0">
                          <a:ln>
                            <a:noFill/>
                          </a:ln>
                          <a:solidFill>
                            <a:schemeClr val="tx2"/>
                          </a:solidFill>
                          <a:effectLst/>
                          <a:latin typeface="Verdana" pitchFamily="34" charset="0"/>
                          <a:cs typeface="Times New Roman" pitchFamily="18" charset="0"/>
                        </a:rPr>
                        <a:t>Underline: Altçizgili yazı</a:t>
                      </a:r>
                    </a:p>
                  </a:txBody>
                  <a:tcPr marL="24462" marR="2446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495362">
                <a:tc>
                  <a:txBody>
                    <a:bodyPr/>
                    <a:lstStyle/>
                    <a:p>
                      <a:pPr marL="266700" marR="0" lvl="0" indent="0" algn="just" defTabSz="914400" rtl="0" eaLnBrk="1" fontAlgn="base" latinLnBrk="0" hangingPunct="1">
                        <a:lnSpc>
                          <a:spcPct val="115000"/>
                        </a:lnSpc>
                        <a:spcBef>
                          <a:spcPct val="0"/>
                        </a:spcBef>
                        <a:spcAft>
                          <a:spcPct val="0"/>
                        </a:spcAft>
                        <a:buClrTx/>
                        <a:buSzTx/>
                        <a:buFontTx/>
                        <a:buNone/>
                        <a:tabLst/>
                      </a:pPr>
                      <a:r>
                        <a:rPr kumimoji="0" lang="tr-TR" sz="1300" b="1" i="0" u="none" strike="noStrike" cap="none" normalizeH="0" baseline="0" smtClean="0">
                          <a:ln>
                            <a:noFill/>
                          </a:ln>
                          <a:solidFill>
                            <a:schemeClr val="tx2"/>
                          </a:solidFill>
                          <a:effectLst/>
                          <a:latin typeface="Verdana" pitchFamily="34" charset="0"/>
                          <a:cs typeface="Times New Roman" pitchFamily="18" charset="0"/>
                        </a:rPr>
                        <a:t>&lt;PRE&gt;</a:t>
                      </a:r>
                    </a:p>
                  </a:txBody>
                  <a:tcPr marL="24462" marR="2446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298450" marR="0" lvl="0" indent="0" algn="just" defTabSz="914400" rtl="0" eaLnBrk="1" fontAlgn="base" latinLnBrk="0" hangingPunct="1">
                        <a:lnSpc>
                          <a:spcPct val="115000"/>
                        </a:lnSpc>
                        <a:spcBef>
                          <a:spcPct val="0"/>
                        </a:spcBef>
                        <a:spcAft>
                          <a:spcPct val="0"/>
                        </a:spcAft>
                        <a:buClrTx/>
                        <a:buSzTx/>
                        <a:buFontTx/>
                        <a:buNone/>
                        <a:tabLst/>
                      </a:pPr>
                      <a:r>
                        <a:rPr kumimoji="0" lang="tr-TR" sz="1300" b="1" i="0" u="none" strike="noStrike" cap="none" normalizeH="0" baseline="0" dirty="0" smtClean="0">
                          <a:ln>
                            <a:noFill/>
                          </a:ln>
                          <a:solidFill>
                            <a:schemeClr val="tx2"/>
                          </a:solidFill>
                          <a:effectLst/>
                          <a:latin typeface="Verdana" pitchFamily="34" charset="0"/>
                          <a:cs typeface="Times New Roman" pitchFamily="18" charset="0"/>
                        </a:rPr>
                        <a:t>&lt;/PRE&gt;</a:t>
                      </a:r>
                    </a:p>
                  </a:txBody>
                  <a:tcPr marL="24462" marR="2446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just" defTabSz="914400" rtl="0" eaLnBrk="1" fontAlgn="base" latinLnBrk="0" hangingPunct="1">
                        <a:lnSpc>
                          <a:spcPts val="1325"/>
                        </a:lnSpc>
                        <a:spcBef>
                          <a:spcPct val="0"/>
                        </a:spcBef>
                        <a:spcAft>
                          <a:spcPct val="0"/>
                        </a:spcAft>
                        <a:buClrTx/>
                        <a:buSzTx/>
                        <a:buFontTx/>
                        <a:buNone/>
                        <a:tabLst/>
                      </a:pPr>
                      <a:r>
                        <a:rPr kumimoji="0" lang="tr-TR" sz="1300" b="0" i="0" u="none" strike="noStrike" cap="none" normalizeH="0" baseline="0" dirty="0" err="1" smtClean="0">
                          <a:ln>
                            <a:noFill/>
                          </a:ln>
                          <a:solidFill>
                            <a:schemeClr val="tx2"/>
                          </a:solidFill>
                          <a:effectLst/>
                          <a:latin typeface="Verdana" pitchFamily="34" charset="0"/>
                          <a:cs typeface="Times New Roman" pitchFamily="18" charset="0"/>
                        </a:rPr>
                        <a:t>Preformatted</a:t>
                      </a:r>
                      <a:r>
                        <a:rPr kumimoji="0" lang="tr-TR" sz="1300" b="0" i="0" u="none" strike="noStrike" cap="none" normalizeH="0" baseline="0" dirty="0" smtClean="0">
                          <a:ln>
                            <a:noFill/>
                          </a:ln>
                          <a:solidFill>
                            <a:schemeClr val="tx2"/>
                          </a:solidFill>
                          <a:effectLst/>
                          <a:latin typeface="Verdana" pitchFamily="34" charset="0"/>
                          <a:cs typeface="Times New Roman" pitchFamily="18" charset="0"/>
                        </a:rPr>
                        <a:t>: Metni </a:t>
                      </a:r>
                      <a:r>
                        <a:rPr kumimoji="0" lang="tr-TR" sz="1300" b="0" i="0" u="none" strike="noStrike" cap="none" normalizeH="0" baseline="0" dirty="0" err="1" smtClean="0">
                          <a:ln>
                            <a:noFill/>
                          </a:ln>
                          <a:solidFill>
                            <a:schemeClr val="tx2"/>
                          </a:solidFill>
                          <a:effectLst/>
                          <a:latin typeface="Verdana" pitchFamily="34" charset="0"/>
                          <a:cs typeface="Times New Roman" pitchFamily="18" charset="0"/>
                        </a:rPr>
                        <a:t>Courier</a:t>
                      </a:r>
                      <a:r>
                        <a:rPr kumimoji="0" lang="tr-TR" sz="1300" b="0" i="0" u="none" strike="noStrike" cap="none" normalizeH="0" baseline="0" dirty="0" smtClean="0">
                          <a:ln>
                            <a:noFill/>
                          </a:ln>
                          <a:solidFill>
                            <a:schemeClr val="tx2"/>
                          </a:solidFill>
                          <a:effectLst/>
                          <a:latin typeface="Verdana" pitchFamily="34" charset="0"/>
                          <a:cs typeface="Times New Roman" pitchFamily="18" charset="0"/>
                        </a:rPr>
                        <a:t> fontu gibi her bir karakteri aynı genişlikte gösterir. Bu tip fontlara font-</a:t>
                      </a:r>
                      <a:r>
                        <a:rPr kumimoji="0" lang="tr-TR" sz="1300" b="0" i="0" u="none" strike="noStrike" cap="none" normalizeH="0" baseline="0" dirty="0" err="1" smtClean="0">
                          <a:ln>
                            <a:noFill/>
                          </a:ln>
                          <a:solidFill>
                            <a:schemeClr val="tx2"/>
                          </a:solidFill>
                          <a:effectLst/>
                          <a:latin typeface="Verdana" pitchFamily="34" charset="0"/>
                          <a:cs typeface="Times New Roman" pitchFamily="18" charset="0"/>
                        </a:rPr>
                        <a:t>pitch</a:t>
                      </a:r>
                      <a:r>
                        <a:rPr kumimoji="0" lang="tr-TR" sz="1300" b="0" i="0" u="none" strike="noStrike" cap="none" normalizeH="0" baseline="0" dirty="0" smtClean="0">
                          <a:ln>
                            <a:noFill/>
                          </a:ln>
                          <a:solidFill>
                            <a:schemeClr val="tx2"/>
                          </a:solidFill>
                          <a:effectLst/>
                          <a:latin typeface="Verdana" pitchFamily="34" charset="0"/>
                          <a:cs typeface="Times New Roman" pitchFamily="18" charset="0"/>
                        </a:rPr>
                        <a:t> denir.</a:t>
                      </a:r>
                    </a:p>
                  </a:txBody>
                  <a:tcPr marL="24462" marR="2446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667580">
                <a:tc>
                  <a:txBody>
                    <a:bodyPr/>
                    <a:lstStyle/>
                    <a:p>
                      <a:pPr marL="342900" marR="0" lvl="0" indent="0" algn="just" defTabSz="914400" rtl="0" eaLnBrk="1" fontAlgn="base" latinLnBrk="0" hangingPunct="1">
                        <a:lnSpc>
                          <a:spcPct val="115000"/>
                        </a:lnSpc>
                        <a:spcBef>
                          <a:spcPct val="0"/>
                        </a:spcBef>
                        <a:spcAft>
                          <a:spcPct val="0"/>
                        </a:spcAft>
                        <a:buClrTx/>
                        <a:buSzTx/>
                        <a:buFontTx/>
                        <a:buNone/>
                        <a:tabLst/>
                      </a:pPr>
                      <a:r>
                        <a:rPr kumimoji="0" lang="tr-TR" sz="1300" b="1" i="0" u="none" strike="noStrike" cap="none" normalizeH="0" baseline="0" smtClean="0">
                          <a:ln>
                            <a:noFill/>
                          </a:ln>
                          <a:solidFill>
                            <a:schemeClr val="tx2"/>
                          </a:solidFill>
                          <a:effectLst/>
                          <a:latin typeface="Verdana" pitchFamily="34" charset="0"/>
                          <a:cs typeface="Times New Roman" pitchFamily="18" charset="0"/>
                        </a:rPr>
                        <a:t>&lt;P&gt;</a:t>
                      </a:r>
                    </a:p>
                  </a:txBody>
                  <a:tcPr marL="24462" marR="2446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74650" marR="0" lvl="0" indent="0" algn="just" defTabSz="914400" rtl="0" eaLnBrk="1" fontAlgn="base" latinLnBrk="0" hangingPunct="1">
                        <a:lnSpc>
                          <a:spcPct val="115000"/>
                        </a:lnSpc>
                        <a:spcBef>
                          <a:spcPct val="0"/>
                        </a:spcBef>
                        <a:spcAft>
                          <a:spcPct val="0"/>
                        </a:spcAft>
                        <a:buClrTx/>
                        <a:buSzTx/>
                        <a:buFontTx/>
                        <a:buNone/>
                        <a:tabLst/>
                      </a:pPr>
                      <a:r>
                        <a:rPr kumimoji="0" lang="tr-TR" sz="1300" b="1" i="0" u="none" strike="noStrike" cap="none" normalizeH="0" baseline="0" dirty="0" smtClean="0">
                          <a:ln>
                            <a:noFill/>
                          </a:ln>
                          <a:solidFill>
                            <a:schemeClr val="tx2"/>
                          </a:solidFill>
                          <a:effectLst/>
                          <a:latin typeface="Verdana" pitchFamily="34" charset="0"/>
                          <a:cs typeface="Times New Roman" pitchFamily="18" charset="0"/>
                        </a:rPr>
                        <a:t>&lt;/P&gt;</a:t>
                      </a:r>
                    </a:p>
                  </a:txBody>
                  <a:tcPr marL="24462" marR="2446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just" defTabSz="914400" rtl="0" eaLnBrk="1" fontAlgn="base" latinLnBrk="0" hangingPunct="1">
                        <a:lnSpc>
                          <a:spcPts val="1325"/>
                        </a:lnSpc>
                        <a:spcBef>
                          <a:spcPct val="0"/>
                        </a:spcBef>
                        <a:spcAft>
                          <a:spcPct val="0"/>
                        </a:spcAft>
                        <a:buClrTx/>
                        <a:buSzTx/>
                        <a:buFontTx/>
                        <a:buNone/>
                        <a:tabLst/>
                      </a:pPr>
                      <a:r>
                        <a:rPr kumimoji="0" lang="tr-TR" sz="1300" b="0" i="0" u="none" strike="noStrike" cap="none" normalizeH="0" baseline="0" smtClean="0">
                          <a:ln>
                            <a:noFill/>
                          </a:ln>
                          <a:solidFill>
                            <a:schemeClr val="tx2"/>
                          </a:solidFill>
                          <a:effectLst/>
                          <a:latin typeface="Verdana" pitchFamily="34" charset="0"/>
                          <a:cs typeface="Times New Roman" pitchFamily="18" charset="0"/>
                        </a:rPr>
                        <a:t>Paragraph: Paragraf etiketi. Kapatma etiketi kullanılmaya bilir. Align değeri varsayılan olarak left olup bu etiket bloğundan önce ve sonra bir satır boş bırakılır.</a:t>
                      </a:r>
                    </a:p>
                  </a:txBody>
                  <a:tcPr marL="24462" marR="2446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667580">
                <a:tc>
                  <a:txBody>
                    <a:bodyPr/>
                    <a:lstStyle/>
                    <a:p>
                      <a:pPr marL="266700" marR="0" lvl="0" indent="0" algn="just" defTabSz="914400" rtl="0" eaLnBrk="1" fontAlgn="base" latinLnBrk="0" hangingPunct="1">
                        <a:lnSpc>
                          <a:spcPct val="115000"/>
                        </a:lnSpc>
                        <a:spcBef>
                          <a:spcPct val="0"/>
                        </a:spcBef>
                        <a:spcAft>
                          <a:spcPct val="0"/>
                        </a:spcAft>
                        <a:buClrTx/>
                        <a:buSzTx/>
                        <a:buFontTx/>
                        <a:buNone/>
                        <a:tabLst/>
                      </a:pPr>
                      <a:r>
                        <a:rPr kumimoji="0" lang="tr-TR" sz="1300" b="1" i="0" u="none" strike="noStrike" cap="none" normalizeH="0" baseline="0" smtClean="0">
                          <a:ln>
                            <a:noFill/>
                          </a:ln>
                          <a:solidFill>
                            <a:schemeClr val="tx2"/>
                          </a:solidFill>
                          <a:effectLst/>
                          <a:latin typeface="Verdana" pitchFamily="34" charset="0"/>
                          <a:cs typeface="Times New Roman" pitchFamily="18" charset="0"/>
                        </a:rPr>
                        <a:t>&lt;DIV&gt;</a:t>
                      </a:r>
                    </a:p>
                  </a:txBody>
                  <a:tcPr marL="24462" marR="2446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298450" marR="0" lvl="0" indent="0" algn="just" defTabSz="914400" rtl="0" eaLnBrk="1" fontAlgn="base" latinLnBrk="0" hangingPunct="1">
                        <a:lnSpc>
                          <a:spcPct val="115000"/>
                        </a:lnSpc>
                        <a:spcBef>
                          <a:spcPct val="0"/>
                        </a:spcBef>
                        <a:spcAft>
                          <a:spcPct val="0"/>
                        </a:spcAft>
                        <a:buClrTx/>
                        <a:buSzTx/>
                        <a:buFontTx/>
                        <a:buNone/>
                        <a:tabLst/>
                      </a:pPr>
                      <a:r>
                        <a:rPr kumimoji="0" lang="tr-TR" sz="1300" b="1" i="0" u="none" strike="noStrike" cap="none" normalizeH="0" baseline="0" dirty="0" smtClean="0">
                          <a:ln>
                            <a:noFill/>
                          </a:ln>
                          <a:solidFill>
                            <a:schemeClr val="tx2"/>
                          </a:solidFill>
                          <a:effectLst/>
                          <a:latin typeface="Verdana" pitchFamily="34" charset="0"/>
                          <a:cs typeface="Times New Roman" pitchFamily="18" charset="0"/>
                        </a:rPr>
                        <a:t>&lt;/DIV&gt;</a:t>
                      </a:r>
                    </a:p>
                  </a:txBody>
                  <a:tcPr marL="24462" marR="2446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just" defTabSz="914400" rtl="0" eaLnBrk="1" fontAlgn="base" latinLnBrk="0" hangingPunct="1">
                        <a:lnSpc>
                          <a:spcPts val="1325"/>
                        </a:lnSpc>
                        <a:spcBef>
                          <a:spcPct val="0"/>
                        </a:spcBef>
                        <a:spcAft>
                          <a:spcPct val="0"/>
                        </a:spcAft>
                        <a:buClrTx/>
                        <a:buSzTx/>
                        <a:buFontTx/>
                        <a:buNone/>
                        <a:tabLst/>
                      </a:pPr>
                      <a:r>
                        <a:rPr kumimoji="0" lang="tr-TR" sz="1300" b="0" i="0" u="none" strike="noStrike" cap="none" normalizeH="0" baseline="0" dirty="0" err="1" smtClean="0">
                          <a:ln>
                            <a:noFill/>
                          </a:ln>
                          <a:solidFill>
                            <a:schemeClr val="tx2"/>
                          </a:solidFill>
                          <a:effectLst/>
                          <a:latin typeface="Verdana" pitchFamily="34" charset="0"/>
                          <a:cs typeface="Times New Roman" pitchFamily="18" charset="0"/>
                        </a:rPr>
                        <a:t>Division</a:t>
                      </a:r>
                      <a:r>
                        <a:rPr kumimoji="0" lang="tr-TR" sz="1300" b="0" i="0" u="none" strike="noStrike" cap="none" normalizeH="0" baseline="0" dirty="0" smtClean="0">
                          <a:ln>
                            <a:noFill/>
                          </a:ln>
                          <a:solidFill>
                            <a:schemeClr val="tx2"/>
                          </a:solidFill>
                          <a:effectLst/>
                          <a:latin typeface="Verdana" pitchFamily="34" charset="0"/>
                          <a:cs typeface="Times New Roman" pitchFamily="18" charset="0"/>
                        </a:rPr>
                        <a:t>: Bölüm Etiketi. Sayfada yeni bir bölüm açmada kullanılır. </a:t>
                      </a:r>
                      <a:r>
                        <a:rPr kumimoji="0" lang="tr-TR" sz="1300" b="0" i="0" u="none" strike="noStrike" cap="none" normalizeH="0" baseline="0" dirty="0" err="1" smtClean="0">
                          <a:ln>
                            <a:noFill/>
                          </a:ln>
                          <a:solidFill>
                            <a:schemeClr val="tx2"/>
                          </a:solidFill>
                          <a:effectLst/>
                          <a:latin typeface="Verdana" pitchFamily="34" charset="0"/>
                          <a:cs typeface="Times New Roman" pitchFamily="18" charset="0"/>
                        </a:rPr>
                        <a:t>Align</a:t>
                      </a:r>
                      <a:r>
                        <a:rPr kumimoji="0" lang="tr-TR" sz="1300" b="0" i="0" u="none" strike="noStrike" cap="none" normalizeH="0" baseline="0" dirty="0" smtClean="0">
                          <a:ln>
                            <a:noFill/>
                          </a:ln>
                          <a:solidFill>
                            <a:schemeClr val="tx2"/>
                          </a:solidFill>
                          <a:effectLst/>
                          <a:latin typeface="Verdana" pitchFamily="34" charset="0"/>
                          <a:cs typeface="Times New Roman" pitchFamily="18" charset="0"/>
                        </a:rPr>
                        <a:t> özelliğinin varsayılan değeri </a:t>
                      </a:r>
                      <a:r>
                        <a:rPr kumimoji="0" lang="tr-TR" sz="1300" b="0" i="0" u="none" strike="noStrike" cap="none" normalizeH="0" baseline="0" dirty="0" err="1" smtClean="0">
                          <a:ln>
                            <a:noFill/>
                          </a:ln>
                          <a:solidFill>
                            <a:schemeClr val="tx2"/>
                          </a:solidFill>
                          <a:effectLst/>
                          <a:latin typeface="Verdana" pitchFamily="34" charset="0"/>
                          <a:cs typeface="Times New Roman" pitchFamily="18" charset="0"/>
                        </a:rPr>
                        <a:t>left</a:t>
                      </a:r>
                      <a:r>
                        <a:rPr kumimoji="0" lang="tr-TR" sz="1300" b="0" i="0" u="none" strike="noStrike" cap="none" normalizeH="0" baseline="0" dirty="0" smtClean="0">
                          <a:ln>
                            <a:noFill/>
                          </a:ln>
                          <a:solidFill>
                            <a:schemeClr val="tx2"/>
                          </a:solidFill>
                          <a:effectLst/>
                          <a:latin typeface="Verdana" pitchFamily="34" charset="0"/>
                          <a:cs typeface="Times New Roman" pitchFamily="18" charset="0"/>
                        </a:rPr>
                        <a:t> olup P etiketinde olduğu gibi bloktan önce ve sonra boş satır yoktur.</a:t>
                      </a:r>
                    </a:p>
                  </a:txBody>
                  <a:tcPr marL="24462" marR="2446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494266">
                <a:tc>
                  <a:txBody>
                    <a:bodyPr/>
                    <a:lstStyle/>
                    <a:p>
                      <a:pPr marL="155575" marR="0" lvl="0" indent="0" algn="just" defTabSz="914400" rtl="0" eaLnBrk="1" fontAlgn="base" latinLnBrk="0" hangingPunct="1">
                        <a:lnSpc>
                          <a:spcPct val="115000"/>
                        </a:lnSpc>
                        <a:spcBef>
                          <a:spcPct val="0"/>
                        </a:spcBef>
                        <a:spcAft>
                          <a:spcPct val="0"/>
                        </a:spcAft>
                        <a:buClrTx/>
                        <a:buSzTx/>
                        <a:buFontTx/>
                        <a:buNone/>
                        <a:tabLst/>
                      </a:pPr>
                      <a:r>
                        <a:rPr kumimoji="0" lang="tr-TR" sz="1300" b="1" i="0" u="none" strike="noStrike" cap="none" normalizeH="0" baseline="0" smtClean="0">
                          <a:ln>
                            <a:noFill/>
                          </a:ln>
                          <a:solidFill>
                            <a:schemeClr val="tx2"/>
                          </a:solidFill>
                          <a:effectLst/>
                          <a:latin typeface="Verdana" pitchFamily="34" charset="0"/>
                          <a:cs typeface="Times New Roman" pitchFamily="18" charset="0"/>
                        </a:rPr>
                        <a:t>&lt;CENTER&gt;</a:t>
                      </a:r>
                    </a:p>
                  </a:txBody>
                  <a:tcPr marL="24462" marR="2446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182563" marR="0" lvl="0" indent="0" algn="just" defTabSz="914400" rtl="0" eaLnBrk="1" fontAlgn="base" latinLnBrk="0" hangingPunct="1">
                        <a:lnSpc>
                          <a:spcPct val="115000"/>
                        </a:lnSpc>
                        <a:spcBef>
                          <a:spcPct val="0"/>
                        </a:spcBef>
                        <a:spcAft>
                          <a:spcPct val="0"/>
                        </a:spcAft>
                        <a:buClrTx/>
                        <a:buSzTx/>
                        <a:buFontTx/>
                        <a:buNone/>
                        <a:tabLst/>
                      </a:pPr>
                      <a:r>
                        <a:rPr kumimoji="0" lang="tr-TR" sz="1300" b="1" i="0" u="none" strike="noStrike" cap="none" normalizeH="0" baseline="0" dirty="0" smtClean="0">
                          <a:ln>
                            <a:noFill/>
                          </a:ln>
                          <a:solidFill>
                            <a:schemeClr val="tx2"/>
                          </a:solidFill>
                          <a:effectLst/>
                          <a:latin typeface="Verdana" pitchFamily="34" charset="0"/>
                          <a:cs typeface="Times New Roman" pitchFamily="18" charset="0"/>
                        </a:rPr>
                        <a:t>&lt;/</a:t>
                      </a:r>
                      <a:r>
                        <a:rPr kumimoji="0" lang="tr-TR" sz="1300" b="1" i="0" u="none" strike="noStrike" cap="none" normalizeH="0" baseline="0" dirty="0" smtClean="0">
                          <a:ln>
                            <a:noFill/>
                          </a:ln>
                          <a:solidFill>
                            <a:schemeClr val="tx2"/>
                          </a:solidFill>
                          <a:effectLst/>
                          <a:latin typeface="Verdana" pitchFamily="34" charset="0"/>
                          <a:cs typeface="Times New Roman" pitchFamily="18" charset="0"/>
                        </a:rPr>
                        <a:t>CENTER</a:t>
                      </a:r>
                      <a:r>
                        <a:rPr kumimoji="0" lang="tr-TR" sz="1300" b="1" i="0" u="none" strike="noStrike" cap="none" normalizeH="0" baseline="0" dirty="0" smtClean="0">
                          <a:ln>
                            <a:noFill/>
                          </a:ln>
                          <a:solidFill>
                            <a:schemeClr val="tx2"/>
                          </a:solidFill>
                          <a:effectLst/>
                          <a:latin typeface="Verdana" pitchFamily="34" charset="0"/>
                          <a:cs typeface="Times New Roman" pitchFamily="18" charset="0"/>
                        </a:rPr>
                        <a:t>&gt;</a:t>
                      </a:r>
                    </a:p>
                  </a:txBody>
                  <a:tcPr marL="24462" marR="2446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just" defTabSz="914400" rtl="0" eaLnBrk="1" fontAlgn="base" latinLnBrk="0" hangingPunct="1">
                        <a:lnSpc>
                          <a:spcPts val="1325"/>
                        </a:lnSpc>
                        <a:spcBef>
                          <a:spcPct val="0"/>
                        </a:spcBef>
                        <a:spcAft>
                          <a:spcPct val="0"/>
                        </a:spcAft>
                        <a:buClrTx/>
                        <a:buSzTx/>
                        <a:buFontTx/>
                        <a:buNone/>
                        <a:tabLst/>
                      </a:pPr>
                      <a:r>
                        <a:rPr kumimoji="0" lang="tr-TR" sz="1300" b="0" i="0" u="none" strike="noStrike" cap="none" normalizeH="0" baseline="0" smtClean="0">
                          <a:ln>
                            <a:noFill/>
                          </a:ln>
                          <a:solidFill>
                            <a:schemeClr val="tx2"/>
                          </a:solidFill>
                          <a:effectLst/>
                          <a:latin typeface="Verdana" pitchFamily="34" charset="0"/>
                          <a:cs typeface="Times New Roman" pitchFamily="18" charset="0"/>
                        </a:rPr>
                        <a:t>Arada yazılan metni ortalamada kullanılır. Bunun yerine &lt;DIV align=”center”&gt;&lt;/DIV&gt; de kullanılabilir.</a:t>
                      </a:r>
                    </a:p>
                  </a:txBody>
                  <a:tcPr marL="24462" marR="2446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227866">
                <a:tc>
                  <a:txBody>
                    <a:bodyPr/>
                    <a:lstStyle/>
                    <a:p>
                      <a:pPr marL="307975" marR="0" lvl="0" indent="0" algn="just" defTabSz="914400" rtl="0" eaLnBrk="1" fontAlgn="base" latinLnBrk="0" hangingPunct="1">
                        <a:lnSpc>
                          <a:spcPct val="115000"/>
                        </a:lnSpc>
                        <a:spcBef>
                          <a:spcPct val="0"/>
                        </a:spcBef>
                        <a:spcAft>
                          <a:spcPct val="0"/>
                        </a:spcAft>
                        <a:buClrTx/>
                        <a:buSzTx/>
                        <a:buFontTx/>
                        <a:buNone/>
                        <a:tabLst/>
                      </a:pPr>
                      <a:r>
                        <a:rPr kumimoji="0" lang="tr-TR" sz="1300" b="1" i="0" u="none" strike="noStrike" cap="none" normalizeH="0" baseline="0" smtClean="0">
                          <a:ln>
                            <a:noFill/>
                          </a:ln>
                          <a:solidFill>
                            <a:schemeClr val="tx2"/>
                          </a:solidFill>
                          <a:effectLst/>
                          <a:latin typeface="Verdana" pitchFamily="34" charset="0"/>
                          <a:cs typeface="Times New Roman" pitchFamily="18" charset="0"/>
                        </a:rPr>
                        <a:t>&lt;BR&gt;</a:t>
                      </a:r>
                    </a:p>
                  </a:txBody>
                  <a:tcPr marL="24462" marR="2446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411163" marR="0" lvl="0" indent="0" algn="just" defTabSz="914400" rtl="0" eaLnBrk="1" fontAlgn="base" latinLnBrk="0" hangingPunct="1">
                        <a:lnSpc>
                          <a:spcPct val="115000"/>
                        </a:lnSpc>
                        <a:spcBef>
                          <a:spcPct val="0"/>
                        </a:spcBef>
                        <a:spcAft>
                          <a:spcPct val="0"/>
                        </a:spcAft>
                        <a:buClrTx/>
                        <a:buSzTx/>
                        <a:buFontTx/>
                        <a:buNone/>
                        <a:tabLst/>
                      </a:pPr>
                      <a:r>
                        <a:rPr kumimoji="0" lang="tr-TR" sz="1300" b="1" i="0" u="none" strike="noStrike" cap="none" normalizeH="0" baseline="0" dirty="0" smtClean="0">
                          <a:ln>
                            <a:noFill/>
                          </a:ln>
                          <a:solidFill>
                            <a:schemeClr val="tx2"/>
                          </a:solidFill>
                          <a:effectLst/>
                          <a:latin typeface="Verdana" pitchFamily="34" charset="0"/>
                          <a:cs typeface="Times New Roman" pitchFamily="18" charset="0"/>
                        </a:rPr>
                        <a:t>yok</a:t>
                      </a:r>
                    </a:p>
                  </a:txBody>
                  <a:tcPr marL="24462" marR="2446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tr-TR" sz="1300" b="0" i="0" u="none" strike="noStrike" cap="none" normalizeH="0" baseline="0" smtClean="0">
                          <a:ln>
                            <a:noFill/>
                          </a:ln>
                          <a:solidFill>
                            <a:schemeClr val="tx2"/>
                          </a:solidFill>
                          <a:effectLst/>
                          <a:latin typeface="Verdana" pitchFamily="34" charset="0"/>
                          <a:cs typeface="Times New Roman" pitchFamily="18" charset="0"/>
                        </a:rPr>
                        <a:t>Line Break: Satır kırma etiketi.</a:t>
                      </a:r>
                    </a:p>
                  </a:txBody>
                  <a:tcPr marL="24462" marR="2446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227866">
                <a:tc>
                  <a:txBody>
                    <a:bodyPr/>
                    <a:lstStyle/>
                    <a:p>
                      <a:pPr marL="307975" marR="0" lvl="0" indent="0" algn="just" defTabSz="914400" rtl="0" eaLnBrk="1" fontAlgn="base" latinLnBrk="0" hangingPunct="1">
                        <a:lnSpc>
                          <a:spcPct val="115000"/>
                        </a:lnSpc>
                        <a:spcBef>
                          <a:spcPct val="0"/>
                        </a:spcBef>
                        <a:spcAft>
                          <a:spcPct val="0"/>
                        </a:spcAft>
                        <a:buClrTx/>
                        <a:buSzTx/>
                        <a:buFontTx/>
                        <a:buNone/>
                        <a:tabLst/>
                      </a:pPr>
                      <a:r>
                        <a:rPr kumimoji="0" lang="tr-TR" sz="1300" b="1" i="0" u="none" strike="noStrike" cap="none" normalizeH="0" baseline="0" smtClean="0">
                          <a:ln>
                            <a:noFill/>
                          </a:ln>
                          <a:solidFill>
                            <a:schemeClr val="tx2"/>
                          </a:solidFill>
                          <a:effectLst/>
                          <a:latin typeface="Verdana" pitchFamily="34" charset="0"/>
                          <a:cs typeface="Times New Roman" pitchFamily="18" charset="0"/>
                        </a:rPr>
                        <a:t>&lt;HR&gt;</a:t>
                      </a:r>
                    </a:p>
                  </a:txBody>
                  <a:tcPr marL="24462" marR="2446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411163" marR="0" lvl="0" indent="0" algn="just" defTabSz="914400" rtl="0" eaLnBrk="1" fontAlgn="base" latinLnBrk="0" hangingPunct="1">
                        <a:lnSpc>
                          <a:spcPct val="115000"/>
                        </a:lnSpc>
                        <a:spcBef>
                          <a:spcPct val="0"/>
                        </a:spcBef>
                        <a:spcAft>
                          <a:spcPct val="0"/>
                        </a:spcAft>
                        <a:buClrTx/>
                        <a:buSzTx/>
                        <a:buFontTx/>
                        <a:buNone/>
                        <a:tabLst/>
                      </a:pPr>
                      <a:r>
                        <a:rPr kumimoji="0" lang="tr-TR" sz="1300" b="1" i="0" u="none" strike="noStrike" cap="none" normalizeH="0" baseline="0" dirty="0" smtClean="0">
                          <a:ln>
                            <a:noFill/>
                          </a:ln>
                          <a:solidFill>
                            <a:schemeClr val="tx2"/>
                          </a:solidFill>
                          <a:effectLst/>
                          <a:latin typeface="Verdana" pitchFamily="34" charset="0"/>
                          <a:cs typeface="Times New Roman" pitchFamily="18" charset="0"/>
                        </a:rPr>
                        <a:t>yok</a:t>
                      </a:r>
                    </a:p>
                  </a:txBody>
                  <a:tcPr marL="24462" marR="2446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tr-TR" sz="1300" b="0" i="0" u="none" strike="noStrike" cap="none" normalizeH="0" baseline="0" smtClean="0">
                          <a:ln>
                            <a:noFill/>
                          </a:ln>
                          <a:solidFill>
                            <a:schemeClr val="tx2"/>
                          </a:solidFill>
                          <a:effectLst/>
                          <a:latin typeface="Verdana" pitchFamily="34" charset="0"/>
                          <a:cs typeface="Times New Roman" pitchFamily="18" charset="0"/>
                        </a:rPr>
                        <a:t>Horizontal Rule: Yatay çizgi etiketi</a:t>
                      </a:r>
                    </a:p>
                  </a:txBody>
                  <a:tcPr marL="24462" marR="2446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494266">
                <a:tc>
                  <a:txBody>
                    <a:bodyPr/>
                    <a:lstStyle/>
                    <a:p>
                      <a:pPr marL="79375" marR="0" lvl="0" indent="0" algn="just" defTabSz="914400" rtl="0" eaLnBrk="1" fontAlgn="base" latinLnBrk="0" hangingPunct="1">
                        <a:lnSpc>
                          <a:spcPct val="115000"/>
                        </a:lnSpc>
                        <a:spcBef>
                          <a:spcPct val="0"/>
                        </a:spcBef>
                        <a:spcAft>
                          <a:spcPct val="0"/>
                        </a:spcAft>
                        <a:buClrTx/>
                        <a:buSzTx/>
                        <a:buFontTx/>
                        <a:buNone/>
                        <a:tabLst/>
                      </a:pPr>
                      <a:r>
                        <a:rPr kumimoji="0" lang="tr-TR" sz="1300" b="1" i="0" u="none" strike="noStrike" cap="none" normalizeH="0" baseline="0" smtClean="0">
                          <a:ln>
                            <a:noFill/>
                          </a:ln>
                          <a:solidFill>
                            <a:schemeClr val="tx2"/>
                          </a:solidFill>
                          <a:effectLst/>
                          <a:latin typeface="Verdana" pitchFamily="34" charset="0"/>
                          <a:cs typeface="Times New Roman" pitchFamily="18" charset="0"/>
                        </a:rPr>
                        <a:t>&lt;BASEFONT&gt;</a:t>
                      </a:r>
                    </a:p>
                  </a:txBody>
                  <a:tcPr marL="24462" marR="2446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411163" marR="0" lvl="0" indent="0" algn="just" defTabSz="914400" rtl="0" eaLnBrk="1" fontAlgn="base" latinLnBrk="0" hangingPunct="1">
                        <a:lnSpc>
                          <a:spcPct val="115000"/>
                        </a:lnSpc>
                        <a:spcBef>
                          <a:spcPct val="0"/>
                        </a:spcBef>
                        <a:spcAft>
                          <a:spcPct val="0"/>
                        </a:spcAft>
                        <a:buClrTx/>
                        <a:buSzTx/>
                        <a:buFontTx/>
                        <a:buNone/>
                        <a:tabLst/>
                      </a:pPr>
                      <a:r>
                        <a:rPr kumimoji="0" lang="tr-TR" sz="1300" b="1" i="0" u="none" strike="noStrike" cap="none" normalizeH="0" baseline="0" dirty="0" smtClean="0">
                          <a:ln>
                            <a:noFill/>
                          </a:ln>
                          <a:solidFill>
                            <a:schemeClr val="tx2"/>
                          </a:solidFill>
                          <a:effectLst/>
                          <a:latin typeface="Verdana" pitchFamily="34" charset="0"/>
                          <a:cs typeface="Times New Roman" pitchFamily="18" charset="0"/>
                        </a:rPr>
                        <a:t>yok</a:t>
                      </a:r>
                    </a:p>
                  </a:txBody>
                  <a:tcPr marL="24462" marR="2446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just" defTabSz="914400" rtl="0" eaLnBrk="1" fontAlgn="base" latinLnBrk="0" hangingPunct="1">
                        <a:lnSpc>
                          <a:spcPts val="1325"/>
                        </a:lnSpc>
                        <a:spcBef>
                          <a:spcPct val="0"/>
                        </a:spcBef>
                        <a:spcAft>
                          <a:spcPct val="0"/>
                        </a:spcAft>
                        <a:buClrTx/>
                        <a:buSzTx/>
                        <a:buFontTx/>
                        <a:buNone/>
                        <a:tabLst/>
                      </a:pPr>
                      <a:r>
                        <a:rPr kumimoji="0" lang="tr-TR" sz="1300" b="0" i="0" u="none" strike="noStrike" cap="none" normalizeH="0" baseline="0" smtClean="0">
                          <a:ln>
                            <a:noFill/>
                          </a:ln>
                          <a:solidFill>
                            <a:schemeClr val="tx2"/>
                          </a:solidFill>
                          <a:effectLst/>
                          <a:latin typeface="Verdana" pitchFamily="34" charset="0"/>
                          <a:cs typeface="Times New Roman" pitchFamily="18" charset="0"/>
                        </a:rPr>
                        <a:t>Sayfanın genel metin büyüklüğünü ve rengini değiştirmede kullanılır. size, color özellikleri vardır.</a:t>
                      </a:r>
                    </a:p>
                  </a:txBody>
                  <a:tcPr marL="24462" marR="2446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359466">
                <a:tc>
                  <a:txBody>
                    <a:bodyPr/>
                    <a:lstStyle/>
                    <a:p>
                      <a:pPr marL="231775" marR="0" lvl="0" indent="0" algn="just" defTabSz="914400" rtl="0" eaLnBrk="1" fontAlgn="base" latinLnBrk="0" hangingPunct="1">
                        <a:lnSpc>
                          <a:spcPct val="115000"/>
                        </a:lnSpc>
                        <a:spcBef>
                          <a:spcPct val="0"/>
                        </a:spcBef>
                        <a:spcAft>
                          <a:spcPct val="0"/>
                        </a:spcAft>
                        <a:buClrTx/>
                        <a:buSzTx/>
                        <a:buFontTx/>
                        <a:buNone/>
                        <a:tabLst/>
                      </a:pPr>
                      <a:r>
                        <a:rPr kumimoji="0" lang="tr-TR" sz="1300" b="1" i="0" u="none" strike="noStrike" cap="none" normalizeH="0" baseline="0" smtClean="0">
                          <a:ln>
                            <a:noFill/>
                          </a:ln>
                          <a:solidFill>
                            <a:schemeClr val="tx2"/>
                          </a:solidFill>
                          <a:effectLst/>
                          <a:latin typeface="Verdana" pitchFamily="34" charset="0"/>
                          <a:cs typeface="Times New Roman" pitchFamily="18" charset="0"/>
                        </a:rPr>
                        <a:t>&lt;FONT&gt;</a:t>
                      </a:r>
                    </a:p>
                  </a:txBody>
                  <a:tcPr marL="24462" marR="2446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258763" marR="0" lvl="0" indent="0" algn="just" defTabSz="914400" rtl="0" eaLnBrk="1" fontAlgn="base" latinLnBrk="0" hangingPunct="1">
                        <a:lnSpc>
                          <a:spcPct val="115000"/>
                        </a:lnSpc>
                        <a:spcBef>
                          <a:spcPct val="0"/>
                        </a:spcBef>
                        <a:spcAft>
                          <a:spcPct val="0"/>
                        </a:spcAft>
                        <a:buClrTx/>
                        <a:buSzTx/>
                        <a:buFontTx/>
                        <a:buNone/>
                        <a:tabLst/>
                      </a:pPr>
                      <a:r>
                        <a:rPr kumimoji="0" lang="tr-TR" sz="1300" b="1" i="0" u="none" strike="noStrike" cap="none" normalizeH="0" baseline="0" dirty="0" smtClean="0">
                          <a:ln>
                            <a:noFill/>
                          </a:ln>
                          <a:solidFill>
                            <a:schemeClr val="tx2"/>
                          </a:solidFill>
                          <a:effectLst/>
                          <a:latin typeface="Verdana" pitchFamily="34" charset="0"/>
                          <a:cs typeface="Times New Roman" pitchFamily="18" charset="0"/>
                        </a:rPr>
                        <a:t>&lt;/FONT&gt;</a:t>
                      </a:r>
                    </a:p>
                  </a:txBody>
                  <a:tcPr marL="24462" marR="2446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just" defTabSz="914400" rtl="0" eaLnBrk="1" fontAlgn="base" latinLnBrk="0" hangingPunct="1">
                        <a:lnSpc>
                          <a:spcPts val="1350"/>
                        </a:lnSpc>
                        <a:spcBef>
                          <a:spcPct val="0"/>
                        </a:spcBef>
                        <a:spcAft>
                          <a:spcPct val="0"/>
                        </a:spcAft>
                        <a:buClrTx/>
                        <a:buSzTx/>
                        <a:buFontTx/>
                        <a:buNone/>
                        <a:tabLst/>
                      </a:pPr>
                      <a:r>
                        <a:rPr kumimoji="0" lang="tr-TR" sz="1300" b="0" i="0" u="none" strike="noStrike" cap="none" normalizeH="0" baseline="0" dirty="0" smtClean="0">
                          <a:ln>
                            <a:noFill/>
                          </a:ln>
                          <a:solidFill>
                            <a:schemeClr val="tx2"/>
                          </a:solidFill>
                          <a:effectLst/>
                          <a:latin typeface="Verdana" pitchFamily="34" charset="0"/>
                          <a:cs typeface="Times New Roman" pitchFamily="18" charset="0"/>
                        </a:rPr>
                        <a:t>Bir metin bloğunun büyüklüğünü, rengini ve biçimini ayarlamada kullanılır.</a:t>
                      </a:r>
                    </a:p>
                  </a:txBody>
                  <a:tcPr marL="24462" marR="2446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396289">
                <a:tc>
                  <a:txBody>
                    <a:bodyPr/>
                    <a:lstStyle/>
                    <a:p>
                      <a:pPr marL="266700" marR="0" lvl="0" indent="0" algn="just" defTabSz="914400" rtl="0" eaLnBrk="1" fontAlgn="base" latinLnBrk="0" hangingPunct="1">
                        <a:lnSpc>
                          <a:spcPct val="115000"/>
                        </a:lnSpc>
                        <a:spcBef>
                          <a:spcPct val="0"/>
                        </a:spcBef>
                        <a:spcAft>
                          <a:spcPct val="0"/>
                        </a:spcAft>
                        <a:buClrTx/>
                        <a:buSzTx/>
                        <a:buFontTx/>
                        <a:buNone/>
                        <a:tabLst/>
                      </a:pPr>
                      <a:r>
                        <a:rPr kumimoji="0" lang="tr-TR" sz="1300" b="1" i="0" u="none" strike="noStrike" cap="none" normalizeH="0" baseline="0" smtClean="0">
                          <a:ln>
                            <a:noFill/>
                          </a:ln>
                          <a:solidFill>
                            <a:schemeClr val="tx2"/>
                          </a:solidFill>
                          <a:effectLst/>
                          <a:latin typeface="Verdana" pitchFamily="34" charset="0"/>
                          <a:cs typeface="Times New Roman" pitchFamily="18" charset="0"/>
                        </a:rPr>
                        <a:t>&lt;BIG&gt;</a:t>
                      </a:r>
                    </a:p>
                  </a:txBody>
                  <a:tcPr marL="24462" marR="2446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298450" marR="0" lvl="0" indent="0" algn="just" defTabSz="914400" rtl="0" eaLnBrk="1" fontAlgn="base" latinLnBrk="0" hangingPunct="1">
                        <a:lnSpc>
                          <a:spcPct val="115000"/>
                        </a:lnSpc>
                        <a:spcBef>
                          <a:spcPct val="0"/>
                        </a:spcBef>
                        <a:spcAft>
                          <a:spcPct val="0"/>
                        </a:spcAft>
                        <a:buClrTx/>
                        <a:buSzTx/>
                        <a:buFontTx/>
                        <a:buNone/>
                        <a:tabLst/>
                      </a:pPr>
                      <a:r>
                        <a:rPr kumimoji="0" lang="tr-TR" sz="1300" b="1" i="0" u="none" strike="noStrike" cap="none" normalizeH="0" baseline="0" dirty="0" smtClean="0">
                          <a:ln>
                            <a:noFill/>
                          </a:ln>
                          <a:solidFill>
                            <a:schemeClr val="tx2"/>
                          </a:solidFill>
                          <a:effectLst/>
                          <a:latin typeface="Verdana" pitchFamily="34" charset="0"/>
                          <a:cs typeface="Times New Roman" pitchFamily="18" charset="0"/>
                        </a:rPr>
                        <a:t>&lt;/BIG&gt;</a:t>
                      </a:r>
                    </a:p>
                  </a:txBody>
                  <a:tcPr marL="24462" marR="2446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r>
                        <a:rPr kumimoji="0" lang="tr-TR" sz="1300" b="0" i="0" u="none" strike="noStrike" kern="1200" cap="none" normalizeH="0" baseline="0" dirty="0" smtClean="0">
                          <a:ln>
                            <a:noFill/>
                          </a:ln>
                          <a:solidFill>
                            <a:schemeClr val="tx2"/>
                          </a:solidFill>
                          <a:effectLst/>
                          <a:latin typeface="Verdana" pitchFamily="34" charset="0"/>
                          <a:ea typeface="+mn-ea"/>
                          <a:cs typeface="Times New Roman" pitchFamily="18" charset="0"/>
                        </a:rPr>
                        <a:t>Kullanıldığı alanda geçerli olan fontun büyüklüğünün 1 derece büyüğünü yazmada kullanılır.</a:t>
                      </a:r>
                    </a:p>
                  </a:txBody>
                  <a:tcPr marL="24462" marR="2446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bl>
          </a:graphicData>
        </a:graphic>
      </p:graphicFrame>
      <p:graphicFrame>
        <p:nvGraphicFramePr>
          <p:cNvPr id="5" name="18 Tablo"/>
          <p:cNvGraphicFramePr>
            <a:graphicFrameLocks noGrp="1"/>
          </p:cNvGraphicFramePr>
          <p:nvPr>
            <p:extLst>
              <p:ext uri="{D42A27DB-BD31-4B8C-83A1-F6EECF244321}">
                <p14:modId xmlns:p14="http://schemas.microsoft.com/office/powerpoint/2010/main" val="3088337692"/>
              </p:ext>
            </p:extLst>
          </p:nvPr>
        </p:nvGraphicFramePr>
        <p:xfrm>
          <a:off x="683568" y="332656"/>
          <a:ext cx="7848872" cy="1996382"/>
        </p:xfrm>
        <a:graphic>
          <a:graphicData uri="http://schemas.openxmlformats.org/drawingml/2006/table">
            <a:tbl>
              <a:tblPr/>
              <a:tblGrid>
                <a:gridCol w="1512168"/>
                <a:gridCol w="1800200"/>
                <a:gridCol w="4536504"/>
              </a:tblGrid>
              <a:tr h="265453">
                <a:tc>
                  <a:txBody>
                    <a:bodyPr/>
                    <a:lstStyle/>
                    <a:p>
                      <a:pPr marL="63500" marR="0" lvl="0" indent="0" algn="l" defTabSz="914400" rtl="0" eaLnBrk="1" fontAlgn="base" latinLnBrk="0" hangingPunct="1">
                        <a:lnSpc>
                          <a:spcPct val="115000"/>
                        </a:lnSpc>
                        <a:spcBef>
                          <a:spcPct val="0"/>
                        </a:spcBef>
                        <a:spcAft>
                          <a:spcPct val="0"/>
                        </a:spcAft>
                        <a:buClrTx/>
                        <a:buSzTx/>
                        <a:buFontTx/>
                        <a:buNone/>
                        <a:tabLst/>
                      </a:pPr>
                      <a:r>
                        <a:rPr kumimoji="0" lang="tr-TR" sz="1300" b="1" i="0" u="none" strike="noStrike" cap="none" normalizeH="0" baseline="0" dirty="0" smtClean="0">
                          <a:ln>
                            <a:noFill/>
                          </a:ln>
                          <a:solidFill>
                            <a:schemeClr val="tx2"/>
                          </a:solidFill>
                          <a:effectLst/>
                          <a:latin typeface="Verdana" pitchFamily="34" charset="0"/>
                          <a:ea typeface="Verdana" pitchFamily="34" charset="0"/>
                          <a:cs typeface="Verdana" pitchFamily="34" charset="0"/>
                        </a:rPr>
                        <a:t>İLK ETİKET</a:t>
                      </a:r>
                    </a:p>
                  </a:txBody>
                  <a:tcPr marL="25400" marR="254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63500" marR="0" lvl="0" indent="0" algn="l" defTabSz="914400" rtl="0" eaLnBrk="1" fontAlgn="base" latinLnBrk="0" hangingPunct="1">
                        <a:lnSpc>
                          <a:spcPct val="115000"/>
                        </a:lnSpc>
                        <a:spcBef>
                          <a:spcPct val="0"/>
                        </a:spcBef>
                        <a:spcAft>
                          <a:spcPct val="0"/>
                        </a:spcAft>
                        <a:buClrTx/>
                        <a:buSzTx/>
                        <a:buFontTx/>
                        <a:buNone/>
                        <a:tabLst/>
                      </a:pPr>
                      <a:r>
                        <a:rPr kumimoji="0" lang="tr-TR" sz="1300" b="1" i="0" u="none" strike="noStrike" cap="none" normalizeH="0" baseline="0" dirty="0" smtClean="0">
                          <a:ln>
                            <a:noFill/>
                          </a:ln>
                          <a:solidFill>
                            <a:schemeClr val="tx2"/>
                          </a:solidFill>
                          <a:effectLst/>
                          <a:latin typeface="Verdana" pitchFamily="34" charset="0"/>
                          <a:ea typeface="Verdana" pitchFamily="34" charset="0"/>
                          <a:cs typeface="Verdana" pitchFamily="34" charset="0"/>
                        </a:rPr>
                        <a:t>SON ETİKET </a:t>
                      </a:r>
                    </a:p>
                  </a:txBody>
                  <a:tcPr marL="25400" marR="254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63500" marR="0" lvl="0" indent="0" algn="l" defTabSz="914400" rtl="0" eaLnBrk="1" fontAlgn="base" latinLnBrk="0" hangingPunct="1">
                        <a:lnSpc>
                          <a:spcPct val="115000"/>
                        </a:lnSpc>
                        <a:spcBef>
                          <a:spcPct val="0"/>
                        </a:spcBef>
                        <a:spcAft>
                          <a:spcPct val="0"/>
                        </a:spcAft>
                        <a:buClrTx/>
                        <a:buSzTx/>
                        <a:buFontTx/>
                        <a:buNone/>
                        <a:tabLst/>
                      </a:pPr>
                      <a:r>
                        <a:rPr kumimoji="0" lang="tr-TR" sz="1300" b="1" i="0" u="none" strike="noStrike" cap="none" normalizeH="0" baseline="0" dirty="0" smtClean="0">
                          <a:ln>
                            <a:noFill/>
                          </a:ln>
                          <a:solidFill>
                            <a:schemeClr val="tx2"/>
                          </a:solidFill>
                          <a:effectLst/>
                          <a:latin typeface="Verdana" pitchFamily="34" charset="0"/>
                          <a:ea typeface="Verdana" pitchFamily="34" charset="0"/>
                          <a:cs typeface="Verdana" pitchFamily="34" charset="0"/>
                        </a:rPr>
                        <a:t>AÇIKLAMA</a:t>
                      </a:r>
                    </a:p>
                  </a:txBody>
                  <a:tcPr marL="25400" marR="254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623062">
                <a:tc>
                  <a:txBody>
                    <a:bodyPr/>
                    <a:lstStyle/>
                    <a:p>
                      <a:pPr marL="47625" marR="0" lvl="0" indent="0" algn="l" defTabSz="914400" rtl="0" eaLnBrk="1" fontAlgn="base" latinLnBrk="0" hangingPunct="1">
                        <a:lnSpc>
                          <a:spcPct val="115000"/>
                        </a:lnSpc>
                        <a:spcBef>
                          <a:spcPct val="0"/>
                        </a:spcBef>
                        <a:spcAft>
                          <a:spcPct val="0"/>
                        </a:spcAft>
                        <a:buClrTx/>
                        <a:buSzTx/>
                        <a:buFontTx/>
                        <a:buNone/>
                        <a:tabLst/>
                      </a:pPr>
                      <a:r>
                        <a:rPr kumimoji="0" lang="tr-TR" sz="1300" b="1" i="0" u="none" strike="noStrike" cap="none" normalizeH="0" baseline="0" dirty="0" smtClean="0">
                          <a:ln>
                            <a:noFill/>
                          </a:ln>
                          <a:solidFill>
                            <a:schemeClr val="tx2"/>
                          </a:solidFill>
                          <a:effectLst/>
                          <a:latin typeface="Verdana" pitchFamily="34" charset="0"/>
                          <a:ea typeface="Verdana" pitchFamily="34" charset="0"/>
                          <a:cs typeface="Verdana" pitchFamily="34" charset="0"/>
                        </a:rPr>
                        <a:t>&lt;H1&gt;...&lt;H2&gt;</a:t>
                      </a:r>
                    </a:p>
                  </a:txBody>
                  <a:tcPr marL="25400" marR="254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6513" marR="0" lvl="0" indent="0" algn="l" defTabSz="914400" rtl="0" eaLnBrk="1" fontAlgn="base" latinLnBrk="0" hangingPunct="1">
                        <a:lnSpc>
                          <a:spcPct val="115000"/>
                        </a:lnSpc>
                        <a:spcBef>
                          <a:spcPct val="0"/>
                        </a:spcBef>
                        <a:spcAft>
                          <a:spcPct val="0"/>
                        </a:spcAft>
                        <a:buClrTx/>
                        <a:buSzTx/>
                        <a:buFontTx/>
                        <a:buNone/>
                        <a:tabLst/>
                      </a:pPr>
                      <a:r>
                        <a:rPr kumimoji="0" lang="tr-TR" sz="1300" b="1" i="0" u="none" strike="noStrike" cap="none" normalizeH="0" baseline="0" dirty="0" smtClean="0">
                          <a:ln>
                            <a:noFill/>
                          </a:ln>
                          <a:solidFill>
                            <a:schemeClr val="tx2"/>
                          </a:solidFill>
                          <a:effectLst/>
                          <a:latin typeface="Verdana" pitchFamily="34" charset="0"/>
                          <a:ea typeface="Verdana" pitchFamily="34" charset="0"/>
                          <a:cs typeface="Verdana" pitchFamily="34" charset="0"/>
                        </a:rPr>
                        <a:t>&lt;/H1&gt;...&lt;/H2&gt;</a:t>
                      </a:r>
                    </a:p>
                  </a:txBody>
                  <a:tcPr marL="25400" marR="254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just" defTabSz="914400" rtl="0" eaLnBrk="1" fontAlgn="base" latinLnBrk="0" hangingPunct="1">
                        <a:lnSpc>
                          <a:spcPts val="1325"/>
                        </a:lnSpc>
                        <a:spcBef>
                          <a:spcPct val="0"/>
                        </a:spcBef>
                        <a:spcAft>
                          <a:spcPct val="0"/>
                        </a:spcAft>
                        <a:buClrTx/>
                        <a:buSzTx/>
                        <a:buFontTx/>
                        <a:buNone/>
                        <a:tabLst/>
                      </a:pPr>
                      <a:r>
                        <a:rPr kumimoji="0" lang="tr-TR" sz="1300" b="0" i="0" u="none" strike="noStrike" cap="none" normalizeH="0" baseline="0" smtClean="0">
                          <a:ln>
                            <a:noFill/>
                          </a:ln>
                          <a:solidFill>
                            <a:schemeClr val="tx2"/>
                          </a:solidFill>
                          <a:effectLst/>
                          <a:latin typeface="Verdana" pitchFamily="34" charset="0"/>
                          <a:ea typeface="Verdana" pitchFamily="34" charset="0"/>
                          <a:cs typeface="Verdana" pitchFamily="34" charset="0"/>
                        </a:rPr>
                        <a:t>Header Tags: Başlık etiketleridir. 1 numaralısı en geniş olanıdır. Varsayılan hizalama (align) sol (left) olup istersek değiştirebiliriz.</a:t>
                      </a:r>
                    </a:p>
                  </a:txBody>
                  <a:tcPr marL="25400" marR="254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421207">
                <a:tc>
                  <a:txBody>
                    <a:bodyPr/>
                    <a:lstStyle/>
                    <a:p>
                      <a:pPr marL="155575" marR="0" lvl="0" indent="0" algn="l" defTabSz="914400" rtl="0" eaLnBrk="1" fontAlgn="base" latinLnBrk="0" hangingPunct="1">
                        <a:lnSpc>
                          <a:spcPct val="115000"/>
                        </a:lnSpc>
                        <a:spcBef>
                          <a:spcPct val="0"/>
                        </a:spcBef>
                        <a:spcAft>
                          <a:spcPct val="0"/>
                        </a:spcAft>
                        <a:buClrTx/>
                        <a:buSzTx/>
                        <a:buFontTx/>
                        <a:buNone/>
                        <a:tabLst/>
                      </a:pPr>
                      <a:r>
                        <a:rPr kumimoji="0" lang="tr-TR" sz="1300" b="1" i="0" u="none" strike="noStrike" cap="none" normalizeH="0" baseline="0" smtClean="0">
                          <a:ln>
                            <a:noFill/>
                          </a:ln>
                          <a:solidFill>
                            <a:schemeClr val="tx2"/>
                          </a:solidFill>
                          <a:effectLst/>
                          <a:latin typeface="Verdana" pitchFamily="34" charset="0"/>
                          <a:ea typeface="Verdana" pitchFamily="34" charset="0"/>
                          <a:cs typeface="Verdana" pitchFamily="34" charset="0"/>
                        </a:rPr>
                        <a:t>&lt;STRONG&gt;</a:t>
                      </a:r>
                    </a:p>
                  </a:txBody>
                  <a:tcPr marL="25400" marR="254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182563" marR="0" lvl="0" indent="0" algn="l" defTabSz="914400" rtl="0" eaLnBrk="1" fontAlgn="base" latinLnBrk="0" hangingPunct="1">
                        <a:lnSpc>
                          <a:spcPct val="115000"/>
                        </a:lnSpc>
                        <a:spcBef>
                          <a:spcPct val="0"/>
                        </a:spcBef>
                        <a:spcAft>
                          <a:spcPct val="0"/>
                        </a:spcAft>
                        <a:buClrTx/>
                        <a:buSzTx/>
                        <a:buFontTx/>
                        <a:buNone/>
                        <a:tabLst/>
                      </a:pPr>
                      <a:r>
                        <a:rPr kumimoji="0" lang="tr-TR" sz="1300" b="1" i="0" u="none" strike="noStrike" cap="none" normalizeH="0" baseline="0" dirty="0" smtClean="0">
                          <a:ln>
                            <a:noFill/>
                          </a:ln>
                          <a:solidFill>
                            <a:schemeClr val="tx2"/>
                          </a:solidFill>
                          <a:effectLst/>
                          <a:latin typeface="Verdana" pitchFamily="34" charset="0"/>
                          <a:ea typeface="Verdana" pitchFamily="34" charset="0"/>
                          <a:cs typeface="Verdana" pitchFamily="34" charset="0"/>
                        </a:rPr>
                        <a:t>&lt;/STRONG&gt;</a:t>
                      </a:r>
                    </a:p>
                  </a:txBody>
                  <a:tcPr marL="25400" marR="254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just" defTabSz="914400" rtl="0" eaLnBrk="1" fontAlgn="base" latinLnBrk="0" hangingPunct="1">
                        <a:lnSpc>
                          <a:spcPts val="1325"/>
                        </a:lnSpc>
                        <a:spcBef>
                          <a:spcPct val="0"/>
                        </a:spcBef>
                        <a:spcAft>
                          <a:spcPct val="0"/>
                        </a:spcAft>
                        <a:buClrTx/>
                        <a:buSzTx/>
                        <a:buFontTx/>
                        <a:buNone/>
                        <a:tabLst/>
                      </a:pPr>
                      <a:r>
                        <a:rPr kumimoji="0" lang="tr-TR" sz="1300" b="0" i="0" u="none" strike="noStrike" cap="none" normalizeH="0" baseline="0" smtClean="0">
                          <a:ln>
                            <a:noFill/>
                          </a:ln>
                          <a:solidFill>
                            <a:schemeClr val="tx2"/>
                          </a:solidFill>
                          <a:effectLst/>
                          <a:latin typeface="Verdana" pitchFamily="34" charset="0"/>
                          <a:ea typeface="Verdana" pitchFamily="34" charset="0"/>
                          <a:cs typeface="Verdana" pitchFamily="34" charset="0"/>
                        </a:rPr>
                        <a:t>Strong Emphasis: Güçlü Vurgu Ediketidir. Genellikle Bold kalın metin olarak gözükür.</a:t>
                      </a:r>
                    </a:p>
                  </a:txBody>
                  <a:tcPr marL="25400" marR="254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421207">
                <a:tc>
                  <a:txBody>
                    <a:bodyPr/>
                    <a:lstStyle/>
                    <a:p>
                      <a:pPr marL="307975" marR="0" lvl="0" indent="0" algn="l" defTabSz="914400" rtl="0" eaLnBrk="1" fontAlgn="base" latinLnBrk="0" hangingPunct="1">
                        <a:lnSpc>
                          <a:spcPct val="115000"/>
                        </a:lnSpc>
                        <a:spcBef>
                          <a:spcPct val="0"/>
                        </a:spcBef>
                        <a:spcAft>
                          <a:spcPct val="0"/>
                        </a:spcAft>
                        <a:buClrTx/>
                        <a:buSzTx/>
                        <a:buFontTx/>
                        <a:buNone/>
                        <a:tabLst/>
                      </a:pPr>
                      <a:r>
                        <a:rPr kumimoji="0" lang="tr-TR" sz="1300" b="1" i="0" u="none" strike="noStrike" cap="none" normalizeH="0" baseline="0" smtClean="0">
                          <a:ln>
                            <a:noFill/>
                          </a:ln>
                          <a:solidFill>
                            <a:schemeClr val="tx2"/>
                          </a:solidFill>
                          <a:effectLst/>
                          <a:latin typeface="Verdana" pitchFamily="34" charset="0"/>
                          <a:ea typeface="Verdana" pitchFamily="34" charset="0"/>
                          <a:cs typeface="Verdana" pitchFamily="34" charset="0"/>
                        </a:rPr>
                        <a:t>&lt;EM&gt;</a:t>
                      </a:r>
                    </a:p>
                  </a:txBody>
                  <a:tcPr marL="25400" marR="254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34963" marR="0" lvl="0" indent="0" algn="l" defTabSz="914400" rtl="0" eaLnBrk="1" fontAlgn="base" latinLnBrk="0" hangingPunct="1">
                        <a:lnSpc>
                          <a:spcPct val="115000"/>
                        </a:lnSpc>
                        <a:spcBef>
                          <a:spcPct val="0"/>
                        </a:spcBef>
                        <a:spcAft>
                          <a:spcPct val="0"/>
                        </a:spcAft>
                        <a:buClrTx/>
                        <a:buSzTx/>
                        <a:buFontTx/>
                        <a:buNone/>
                        <a:tabLst/>
                      </a:pPr>
                      <a:r>
                        <a:rPr kumimoji="0" lang="tr-TR" sz="1300" b="1" i="0" u="none" strike="noStrike" cap="none" normalizeH="0" baseline="0" dirty="0" smtClean="0">
                          <a:ln>
                            <a:noFill/>
                          </a:ln>
                          <a:solidFill>
                            <a:schemeClr val="tx2"/>
                          </a:solidFill>
                          <a:effectLst/>
                          <a:latin typeface="Verdana" pitchFamily="34" charset="0"/>
                          <a:ea typeface="Verdana" pitchFamily="34" charset="0"/>
                          <a:cs typeface="Verdana" pitchFamily="34" charset="0"/>
                        </a:rPr>
                        <a:t>&lt;/EM&gt;</a:t>
                      </a:r>
                    </a:p>
                  </a:txBody>
                  <a:tcPr marL="25400" marR="254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just" defTabSz="914400" rtl="0" eaLnBrk="1" fontAlgn="base" latinLnBrk="0" hangingPunct="1">
                        <a:lnSpc>
                          <a:spcPts val="1325"/>
                        </a:lnSpc>
                        <a:spcBef>
                          <a:spcPct val="0"/>
                        </a:spcBef>
                        <a:spcAft>
                          <a:spcPct val="0"/>
                        </a:spcAft>
                        <a:buClrTx/>
                        <a:buSzTx/>
                        <a:buFontTx/>
                        <a:buNone/>
                        <a:tabLst/>
                      </a:pPr>
                      <a:r>
                        <a:rPr kumimoji="0" lang="tr-TR" sz="1300" b="0" i="0" u="none" strike="noStrike" cap="none" normalizeH="0" baseline="0" smtClean="0">
                          <a:ln>
                            <a:noFill/>
                          </a:ln>
                          <a:solidFill>
                            <a:schemeClr val="tx2"/>
                          </a:solidFill>
                          <a:effectLst/>
                          <a:latin typeface="Verdana" pitchFamily="34" charset="0"/>
                          <a:ea typeface="Verdana" pitchFamily="34" charset="0"/>
                          <a:cs typeface="Verdana" pitchFamily="34" charset="0"/>
                        </a:rPr>
                        <a:t>Emphasis: Vurgu Etiketi. Genellikle italik gözükür.</a:t>
                      </a:r>
                    </a:p>
                  </a:txBody>
                  <a:tcPr marL="25400" marR="254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265453">
                <a:tc>
                  <a:txBody>
                    <a:bodyPr/>
                    <a:lstStyle/>
                    <a:p>
                      <a:pPr marL="342900" marR="0" lvl="0" indent="0" algn="l" defTabSz="914400" rtl="0" eaLnBrk="1" fontAlgn="base" latinLnBrk="0" hangingPunct="1">
                        <a:lnSpc>
                          <a:spcPct val="115000"/>
                        </a:lnSpc>
                        <a:spcBef>
                          <a:spcPct val="0"/>
                        </a:spcBef>
                        <a:spcAft>
                          <a:spcPct val="0"/>
                        </a:spcAft>
                        <a:buClrTx/>
                        <a:buSzTx/>
                        <a:buFontTx/>
                        <a:buNone/>
                        <a:tabLst/>
                      </a:pPr>
                      <a:r>
                        <a:rPr kumimoji="0" lang="tr-TR" sz="1300" b="1" i="0" u="none" strike="noStrike" cap="none" normalizeH="0" baseline="0" smtClean="0">
                          <a:ln>
                            <a:noFill/>
                          </a:ln>
                          <a:solidFill>
                            <a:schemeClr val="tx2"/>
                          </a:solidFill>
                          <a:effectLst/>
                          <a:latin typeface="Verdana" pitchFamily="34" charset="0"/>
                          <a:ea typeface="Verdana" pitchFamily="34" charset="0"/>
                          <a:cs typeface="Verdana" pitchFamily="34" charset="0"/>
                        </a:rPr>
                        <a:t>&lt;B&gt;</a:t>
                      </a:r>
                    </a:p>
                  </a:txBody>
                  <a:tcPr marL="25400" marR="254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74650" marR="0" lvl="0" indent="0" algn="l" defTabSz="914400" rtl="0" eaLnBrk="1" fontAlgn="base" latinLnBrk="0" hangingPunct="1">
                        <a:lnSpc>
                          <a:spcPct val="115000"/>
                        </a:lnSpc>
                        <a:spcBef>
                          <a:spcPct val="0"/>
                        </a:spcBef>
                        <a:spcAft>
                          <a:spcPct val="0"/>
                        </a:spcAft>
                        <a:buClrTx/>
                        <a:buSzTx/>
                        <a:buFontTx/>
                        <a:buNone/>
                        <a:tabLst/>
                      </a:pPr>
                      <a:r>
                        <a:rPr kumimoji="0" lang="tr-TR" sz="1300" b="1" i="0" u="none" strike="noStrike" cap="none" normalizeH="0" baseline="0" dirty="0" smtClean="0">
                          <a:ln>
                            <a:noFill/>
                          </a:ln>
                          <a:solidFill>
                            <a:schemeClr val="tx2"/>
                          </a:solidFill>
                          <a:effectLst/>
                          <a:latin typeface="Verdana" pitchFamily="34" charset="0"/>
                          <a:ea typeface="Verdana" pitchFamily="34" charset="0"/>
                          <a:cs typeface="Verdana" pitchFamily="34" charset="0"/>
                        </a:rPr>
                        <a:t>&lt;/B&gt;</a:t>
                      </a:r>
                    </a:p>
                  </a:txBody>
                  <a:tcPr marL="25400" marR="254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tr-TR" sz="1300" b="0" i="0" u="none" strike="noStrike" cap="none" normalizeH="0" baseline="0" dirty="0" err="1" smtClean="0">
                          <a:ln>
                            <a:noFill/>
                          </a:ln>
                          <a:solidFill>
                            <a:schemeClr val="tx2"/>
                          </a:solidFill>
                          <a:effectLst/>
                          <a:latin typeface="Verdana" pitchFamily="34" charset="0"/>
                          <a:ea typeface="Verdana" pitchFamily="34" charset="0"/>
                          <a:cs typeface="Verdana" pitchFamily="34" charset="0"/>
                        </a:rPr>
                        <a:t>Bold</a:t>
                      </a:r>
                      <a:r>
                        <a:rPr kumimoji="0" lang="tr-TR" sz="1300" b="0" i="0" u="none" strike="noStrike" cap="none" normalizeH="0" baseline="0" dirty="0" smtClean="0">
                          <a:ln>
                            <a:noFill/>
                          </a:ln>
                          <a:solidFill>
                            <a:schemeClr val="tx2"/>
                          </a:solidFill>
                          <a:effectLst/>
                          <a:latin typeface="Verdana" pitchFamily="34" charset="0"/>
                          <a:ea typeface="Verdana" pitchFamily="34" charset="0"/>
                          <a:cs typeface="Verdana" pitchFamily="34" charset="0"/>
                        </a:rPr>
                        <a:t>: Kalın yazı</a:t>
                      </a:r>
                    </a:p>
                  </a:txBody>
                  <a:tcPr marL="25400" marR="254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bl>
          </a:graphicData>
        </a:graphic>
      </p:graphicFrame>
    </p:spTree>
    <p:extLst>
      <p:ext uri="{BB962C8B-B14F-4D97-AF65-F5344CB8AC3E}">
        <p14:creationId xmlns:p14="http://schemas.microsoft.com/office/powerpoint/2010/main" val="35413778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72067" y="2675466"/>
            <a:ext cx="7408333" cy="4065901"/>
          </a:xfrm>
        </p:spPr>
        <p:txBody>
          <a:bodyPr>
            <a:normAutofit fontScale="70000" lnSpcReduction="20000"/>
          </a:bodyPr>
          <a:lstStyle/>
          <a:p>
            <a:pPr>
              <a:defRPr/>
            </a:pPr>
            <a:r>
              <a:rPr lang="tr-TR" b="1" dirty="0"/>
              <a:t>Başlık Etiketlerinin (</a:t>
            </a:r>
            <a:r>
              <a:rPr lang="tr-TR" b="1" dirty="0" err="1"/>
              <a:t>Header</a:t>
            </a:r>
            <a:r>
              <a:rPr lang="tr-TR" b="1" dirty="0"/>
              <a:t> </a:t>
            </a:r>
            <a:r>
              <a:rPr lang="tr-TR" b="1" dirty="0" err="1"/>
              <a:t>Tags</a:t>
            </a:r>
            <a:r>
              <a:rPr lang="tr-TR" b="1" dirty="0"/>
              <a:t>) Kullanımı</a:t>
            </a:r>
          </a:p>
          <a:p>
            <a:pPr>
              <a:defRPr/>
            </a:pPr>
            <a:r>
              <a:rPr lang="tr-TR" dirty="0"/>
              <a:t>Bu etiketin başında ve sonunda Web Browser otomatik olarak satır </a:t>
            </a:r>
            <a:r>
              <a:rPr lang="tr-TR" dirty="0" smtClean="0"/>
              <a:t>kırma karakteri </a:t>
            </a:r>
            <a:r>
              <a:rPr lang="tr-TR" dirty="0"/>
              <a:t>kullanır.</a:t>
            </a:r>
          </a:p>
          <a:p>
            <a:pPr>
              <a:defRPr/>
            </a:pPr>
            <a:r>
              <a:rPr lang="tr-TR" b="1" dirty="0"/>
              <a:t>Örnek: 004_header.htm</a:t>
            </a:r>
          </a:p>
          <a:p>
            <a:pPr marL="0" indent="0">
              <a:buNone/>
              <a:defRPr/>
            </a:pPr>
            <a:r>
              <a:rPr lang="tr-TR" sz="2000" b="1" dirty="0"/>
              <a:t>&lt;HTML&gt;</a:t>
            </a:r>
          </a:p>
          <a:p>
            <a:pPr marL="0" indent="0">
              <a:buNone/>
              <a:defRPr/>
            </a:pPr>
            <a:r>
              <a:rPr lang="tr-TR" sz="2000" b="1" dirty="0"/>
              <a:t>&lt;HEAD&gt;</a:t>
            </a:r>
          </a:p>
          <a:p>
            <a:pPr marL="0" indent="0">
              <a:buNone/>
              <a:defRPr/>
            </a:pPr>
            <a:r>
              <a:rPr lang="tr-TR" sz="2000" b="1" dirty="0"/>
              <a:t>&lt;TITLE&gt;</a:t>
            </a:r>
            <a:r>
              <a:rPr lang="tr-TR" sz="2000" b="1" dirty="0" err="1"/>
              <a:t>Header</a:t>
            </a:r>
            <a:r>
              <a:rPr lang="tr-TR" sz="2000" b="1" dirty="0"/>
              <a:t> Etiketleri (004_header.htm)&lt;/TITLE&gt;</a:t>
            </a:r>
          </a:p>
          <a:p>
            <a:pPr marL="0" indent="0">
              <a:buNone/>
              <a:defRPr/>
            </a:pPr>
            <a:r>
              <a:rPr lang="tr-TR" sz="2000" b="1" dirty="0"/>
              <a:t>&lt;/HEAD&gt;</a:t>
            </a:r>
          </a:p>
          <a:p>
            <a:pPr marL="0" indent="0">
              <a:buNone/>
              <a:defRPr/>
            </a:pPr>
            <a:r>
              <a:rPr lang="tr-TR" sz="2000" b="1" dirty="0"/>
              <a:t>&lt;BODY&gt;</a:t>
            </a:r>
          </a:p>
          <a:p>
            <a:pPr marL="0" indent="0">
              <a:buNone/>
              <a:defRPr/>
            </a:pPr>
            <a:r>
              <a:rPr lang="tr-TR" sz="2000" b="1" dirty="0"/>
              <a:t>&lt;H1&gt;</a:t>
            </a:r>
            <a:r>
              <a:rPr lang="tr-TR" sz="2000" b="1" dirty="0" err="1"/>
              <a:t>Header</a:t>
            </a:r>
            <a:r>
              <a:rPr lang="tr-TR" sz="2000" b="1" dirty="0"/>
              <a:t> 1&lt;/H1&gt;</a:t>
            </a:r>
          </a:p>
          <a:p>
            <a:pPr marL="0" indent="0">
              <a:buNone/>
              <a:defRPr/>
            </a:pPr>
            <a:r>
              <a:rPr lang="tr-TR" sz="2000" b="1" dirty="0"/>
              <a:t>&lt;H2&gt;</a:t>
            </a:r>
            <a:r>
              <a:rPr lang="tr-TR" sz="2000" b="1" dirty="0" err="1"/>
              <a:t>Header</a:t>
            </a:r>
            <a:r>
              <a:rPr lang="tr-TR" sz="2000" b="1" dirty="0"/>
              <a:t> 2&lt;/H2&gt;</a:t>
            </a:r>
          </a:p>
          <a:p>
            <a:pPr marL="0" indent="0">
              <a:buNone/>
              <a:defRPr/>
            </a:pPr>
            <a:r>
              <a:rPr lang="tr-TR" sz="2000" b="1" dirty="0"/>
              <a:t>&lt;H3&gt;</a:t>
            </a:r>
            <a:r>
              <a:rPr lang="tr-TR" sz="2000" b="1" dirty="0" err="1"/>
              <a:t>Header</a:t>
            </a:r>
            <a:r>
              <a:rPr lang="tr-TR" sz="2000" b="1" dirty="0"/>
              <a:t> 3&lt;/H3&gt;</a:t>
            </a:r>
          </a:p>
          <a:p>
            <a:pPr marL="0" indent="0">
              <a:buNone/>
              <a:defRPr/>
            </a:pPr>
            <a:r>
              <a:rPr lang="tr-TR" sz="2000" b="1" dirty="0"/>
              <a:t>&lt;H4&gt;</a:t>
            </a:r>
            <a:r>
              <a:rPr lang="tr-TR" sz="2000" b="1" dirty="0" err="1"/>
              <a:t>Header</a:t>
            </a:r>
            <a:r>
              <a:rPr lang="tr-TR" sz="2000" b="1" dirty="0"/>
              <a:t> 4&lt;/H4&gt;</a:t>
            </a:r>
          </a:p>
          <a:p>
            <a:pPr marL="0" indent="0">
              <a:buNone/>
              <a:defRPr/>
            </a:pPr>
            <a:r>
              <a:rPr lang="tr-TR" sz="2000" b="1" dirty="0"/>
              <a:t>&lt;H5&gt;</a:t>
            </a:r>
            <a:r>
              <a:rPr lang="tr-TR" sz="2000" b="1" dirty="0" err="1"/>
              <a:t>Header</a:t>
            </a:r>
            <a:r>
              <a:rPr lang="tr-TR" sz="2000" b="1" dirty="0"/>
              <a:t> 5&lt;/H5&gt;</a:t>
            </a:r>
          </a:p>
          <a:p>
            <a:pPr marL="0" indent="0">
              <a:buNone/>
              <a:defRPr/>
            </a:pPr>
            <a:r>
              <a:rPr lang="tr-TR" sz="2000" b="1" dirty="0"/>
              <a:t>&lt;H6&gt;</a:t>
            </a:r>
            <a:r>
              <a:rPr lang="tr-TR" sz="2000" b="1" dirty="0" err="1"/>
              <a:t>Header</a:t>
            </a:r>
            <a:r>
              <a:rPr lang="tr-TR" sz="2000" b="1" dirty="0"/>
              <a:t> 6&lt;/H6&gt;</a:t>
            </a:r>
          </a:p>
          <a:p>
            <a:pPr marL="0" indent="0">
              <a:buNone/>
              <a:defRPr/>
            </a:pPr>
            <a:r>
              <a:rPr lang="tr-TR" sz="2000" b="1" dirty="0"/>
              <a:t>&lt;/BODY&gt;</a:t>
            </a:r>
          </a:p>
          <a:p>
            <a:pPr marL="0" indent="0">
              <a:buNone/>
              <a:defRPr/>
            </a:pPr>
            <a:r>
              <a:rPr lang="tr-TR" sz="2000" b="1" dirty="0"/>
              <a:t>&lt;/HTML</a:t>
            </a:r>
            <a:r>
              <a:rPr lang="tr-TR" sz="2000" b="1" dirty="0" smtClean="0"/>
              <a:t>&gt;</a:t>
            </a:r>
            <a:endParaRPr lang="tr-TR" sz="2000" b="1" dirty="0"/>
          </a:p>
        </p:txBody>
      </p:sp>
      <p:sp>
        <p:nvSpPr>
          <p:cNvPr id="3" name="Başlık 2"/>
          <p:cNvSpPr>
            <a:spLocks noGrp="1"/>
          </p:cNvSpPr>
          <p:nvPr>
            <p:ph type="title"/>
          </p:nvPr>
        </p:nvSpPr>
        <p:spPr/>
        <p:txBody>
          <a:bodyPr/>
          <a:lstStyle/>
          <a:p>
            <a:r>
              <a:rPr lang="tr-TR" b="1" dirty="0">
                <a:solidFill>
                  <a:schemeClr val="bg1"/>
                </a:solidFill>
                <a:effectLst>
                  <a:outerShdw blurRad="469900" dir="11820000" algn="r" rotWithShape="0">
                    <a:schemeClr val="bg1"/>
                  </a:outerShdw>
                </a:effectLst>
                <a:latin typeface="Tekton Pro" pitchFamily="34" charset="0"/>
              </a:rPr>
              <a:t>Html Kodları</a:t>
            </a:r>
            <a:endParaRPr lang="tr-TR" dirty="0"/>
          </a:p>
        </p:txBody>
      </p:sp>
    </p:spTree>
    <p:extLst>
      <p:ext uri="{BB962C8B-B14F-4D97-AF65-F5344CB8AC3E}">
        <p14:creationId xmlns:p14="http://schemas.microsoft.com/office/powerpoint/2010/main" val="33428098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algn="just">
              <a:defRPr/>
            </a:pPr>
            <a:r>
              <a:rPr lang="tr-TR" b="1" dirty="0"/>
              <a:t>Metin Biçimlendirme Etiketlerinin Kullanımı</a:t>
            </a:r>
          </a:p>
          <a:p>
            <a:pPr algn="just">
              <a:defRPr/>
            </a:pPr>
            <a:endParaRPr lang="tr-TR" b="1" dirty="0"/>
          </a:p>
          <a:p>
            <a:pPr algn="just">
              <a:defRPr/>
            </a:pPr>
            <a:r>
              <a:rPr lang="tr-TR" dirty="0"/>
              <a:t>Farklı metin biçimleri kullanmak için bu etiketleri kullanırız. HTML satır kırmalarını, sekme karakterlerini, sıralı duran boşluk karakterlerini tek bir boşluk karakteri olarak algılar. Bu yüzden satır kırma için &lt;P&gt; ve &lt;BR&gt; etiketlerini kullanırız.</a:t>
            </a:r>
          </a:p>
          <a:p>
            <a:pPr marL="0" indent="0">
              <a:buNone/>
            </a:pPr>
            <a:endParaRPr lang="tr-TR" dirty="0"/>
          </a:p>
        </p:txBody>
      </p:sp>
      <p:sp>
        <p:nvSpPr>
          <p:cNvPr id="3" name="Başlık 2"/>
          <p:cNvSpPr>
            <a:spLocks noGrp="1"/>
          </p:cNvSpPr>
          <p:nvPr>
            <p:ph type="title"/>
          </p:nvPr>
        </p:nvSpPr>
        <p:spPr/>
        <p:txBody>
          <a:bodyPr/>
          <a:lstStyle/>
          <a:p>
            <a:r>
              <a:rPr lang="tr-TR" b="1" dirty="0">
                <a:solidFill>
                  <a:schemeClr val="bg1"/>
                </a:solidFill>
                <a:effectLst>
                  <a:outerShdw blurRad="469900" dir="11820000" algn="r" rotWithShape="0">
                    <a:schemeClr val="bg1"/>
                  </a:outerShdw>
                </a:effectLst>
                <a:latin typeface="Tekton Pro" pitchFamily="34" charset="0"/>
              </a:rPr>
              <a:t>Html Kodları</a:t>
            </a:r>
            <a:endParaRPr lang="tr-TR" dirty="0"/>
          </a:p>
        </p:txBody>
      </p:sp>
    </p:spTree>
    <p:extLst>
      <p:ext uri="{BB962C8B-B14F-4D97-AF65-F5344CB8AC3E}">
        <p14:creationId xmlns:p14="http://schemas.microsoft.com/office/powerpoint/2010/main" val="5323465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72067" y="2675466"/>
            <a:ext cx="7408333" cy="4182533"/>
          </a:xfrm>
        </p:spPr>
        <p:txBody>
          <a:bodyPr>
            <a:normAutofit fontScale="92500" lnSpcReduction="20000"/>
          </a:bodyPr>
          <a:lstStyle/>
          <a:p>
            <a:pPr algn="just">
              <a:defRPr/>
            </a:pPr>
            <a:r>
              <a:rPr lang="tr-TR" b="1" dirty="0"/>
              <a:t>&lt;BASEFONT&gt; </a:t>
            </a:r>
            <a:r>
              <a:rPr lang="tr-TR" dirty="0"/>
              <a:t>Etiketi Sayfada başlık olmayan metnin varsayılan fontuna işaret eder. &lt;BASEFONT&gt; un varsayılan font büyüklüğü 3 tür. </a:t>
            </a:r>
            <a:r>
              <a:rPr lang="tr-TR" b="1" dirty="0"/>
              <a:t>Örnek:</a:t>
            </a:r>
          </a:p>
          <a:p>
            <a:pPr algn="just">
              <a:defRPr/>
            </a:pPr>
            <a:endParaRPr lang="tr-TR" b="1" dirty="0"/>
          </a:p>
          <a:p>
            <a:pPr algn="just">
              <a:defRPr/>
            </a:pPr>
            <a:r>
              <a:rPr lang="en-US" dirty="0"/>
              <a:t>&lt;BASEFONT size=”5” color=”red”&gt;</a:t>
            </a:r>
            <a:r>
              <a:rPr lang="tr-TR" dirty="0"/>
              <a:t> yukarıdaki etiketten sonra sayfada metin büyüklüğü 5 ve rengi de kırmızı olacaktır. (Aksi belirtilmedikçe)</a:t>
            </a:r>
          </a:p>
          <a:p>
            <a:pPr algn="just">
              <a:defRPr/>
            </a:pPr>
            <a:endParaRPr lang="tr-TR" dirty="0"/>
          </a:p>
          <a:p>
            <a:pPr algn="just">
              <a:defRPr/>
            </a:pPr>
            <a:r>
              <a:rPr lang="tr-TR" b="1" dirty="0"/>
              <a:t>&lt;FONT&gt; Etiketi: </a:t>
            </a:r>
            <a:r>
              <a:rPr lang="tr-TR" dirty="0"/>
              <a:t>Bu etiketler arasında bulunan metnin font ayarlarının yapıldığı </a:t>
            </a:r>
            <a:r>
              <a:rPr lang="tr-TR" dirty="0" err="1"/>
              <a:t>etiketdir</a:t>
            </a:r>
            <a:r>
              <a:rPr lang="tr-TR" dirty="0"/>
              <a:t>. Bu etiketin bazı özellikleri;</a:t>
            </a:r>
          </a:p>
          <a:p>
            <a:pPr algn="just">
              <a:defRPr/>
            </a:pPr>
            <a:endParaRPr lang="tr-TR" dirty="0"/>
          </a:p>
          <a:p>
            <a:pPr algn="just">
              <a:defRPr/>
            </a:pPr>
            <a:r>
              <a:rPr lang="tr-TR" dirty="0"/>
              <a:t>• Size: Yazı boyutunu temsil eder.</a:t>
            </a:r>
          </a:p>
          <a:p>
            <a:pPr algn="just">
              <a:defRPr/>
            </a:pPr>
            <a:r>
              <a:rPr lang="tr-TR" dirty="0"/>
              <a:t>• </a:t>
            </a:r>
            <a:r>
              <a:rPr lang="tr-TR" dirty="0" err="1"/>
              <a:t>Color</a:t>
            </a:r>
            <a:r>
              <a:rPr lang="tr-TR" dirty="0"/>
              <a:t>: Yazı rengi                                   </a:t>
            </a:r>
            <a:endParaRPr lang="tr-TR" b="1" dirty="0"/>
          </a:p>
        </p:txBody>
      </p:sp>
      <p:sp>
        <p:nvSpPr>
          <p:cNvPr id="3" name="Başlık 2"/>
          <p:cNvSpPr>
            <a:spLocks noGrp="1"/>
          </p:cNvSpPr>
          <p:nvPr>
            <p:ph type="title"/>
          </p:nvPr>
        </p:nvSpPr>
        <p:spPr/>
        <p:txBody>
          <a:bodyPr/>
          <a:lstStyle/>
          <a:p>
            <a:r>
              <a:rPr lang="tr-TR" b="1" dirty="0">
                <a:solidFill>
                  <a:schemeClr val="bg1"/>
                </a:solidFill>
                <a:effectLst>
                  <a:outerShdw blurRad="469900" dir="11820000" algn="r" rotWithShape="0">
                    <a:schemeClr val="bg1"/>
                  </a:outerShdw>
                </a:effectLst>
                <a:latin typeface="Tekton Pro" pitchFamily="34" charset="0"/>
              </a:rPr>
              <a:t>Html Kodları</a:t>
            </a:r>
            <a:endParaRPr lang="tr-TR" dirty="0"/>
          </a:p>
        </p:txBody>
      </p:sp>
    </p:spTree>
    <p:extLst>
      <p:ext uri="{BB962C8B-B14F-4D97-AF65-F5344CB8AC3E}">
        <p14:creationId xmlns:p14="http://schemas.microsoft.com/office/powerpoint/2010/main" val="888933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85000" lnSpcReduction="10000"/>
          </a:bodyPr>
          <a:lstStyle/>
          <a:p>
            <a:pPr algn="just">
              <a:defRPr/>
            </a:pPr>
            <a:r>
              <a:rPr lang="tr-TR" b="1" dirty="0"/>
              <a:t>&lt;BIG&gt; ve &lt;SMALL&gt; Etiketleri ve Bağlı Fontlar</a:t>
            </a:r>
          </a:p>
          <a:p>
            <a:pPr algn="just">
              <a:defRPr/>
            </a:pPr>
            <a:endParaRPr lang="tr-TR" b="1" dirty="0"/>
          </a:p>
          <a:p>
            <a:pPr algn="just">
              <a:defRPr/>
            </a:pPr>
            <a:r>
              <a:rPr lang="tr-TR" dirty="0"/>
              <a:t>Önceki örnekte &lt;FONT&gt; etiketi ile fontun büyüklüğünü ayarlamıştık font un size özelliğine +n veya –n değerlerini atayarak mevcut fontun n fazlası veya n eksiği olarak ayarlayabiliriz.</a:t>
            </a:r>
          </a:p>
          <a:p>
            <a:pPr algn="just">
              <a:defRPr/>
            </a:pPr>
            <a:endParaRPr lang="tr-TR" dirty="0"/>
          </a:p>
          <a:p>
            <a:pPr algn="just">
              <a:defRPr/>
            </a:pPr>
            <a:r>
              <a:rPr lang="tr-TR" dirty="0"/>
              <a:t>&lt;BIG&gt; ve &lt;SMALL&gt; etiketleri da bağlı etiketlerdir. Bu etiketlerle de sırası ile mevcut fontun bir derece büyüğünü ve bir derece küçüğünü yazmak mümkündür. Yani &lt;BIG&gt; ile &lt;FONT size=”+1”&gt; ve &lt;SMALL&gt; ile &lt;FONT size=”-1”&gt; aynı kullanıma sahiptir.</a:t>
            </a:r>
          </a:p>
          <a:p>
            <a:endParaRPr lang="tr-TR" dirty="0"/>
          </a:p>
        </p:txBody>
      </p:sp>
      <p:sp>
        <p:nvSpPr>
          <p:cNvPr id="3" name="Başlık 2"/>
          <p:cNvSpPr>
            <a:spLocks noGrp="1"/>
          </p:cNvSpPr>
          <p:nvPr>
            <p:ph type="title"/>
          </p:nvPr>
        </p:nvSpPr>
        <p:spPr/>
        <p:txBody>
          <a:bodyPr/>
          <a:lstStyle/>
          <a:p>
            <a:r>
              <a:rPr lang="tr-TR" b="1" dirty="0">
                <a:solidFill>
                  <a:schemeClr val="bg1"/>
                </a:solidFill>
                <a:effectLst>
                  <a:outerShdw blurRad="469900" dir="11820000" algn="r" rotWithShape="0">
                    <a:schemeClr val="bg1"/>
                  </a:outerShdw>
                </a:effectLst>
                <a:latin typeface="Tekton Pro" pitchFamily="34" charset="0"/>
              </a:rPr>
              <a:t>Html Kodları</a:t>
            </a:r>
            <a:endParaRPr lang="tr-TR" dirty="0"/>
          </a:p>
        </p:txBody>
      </p:sp>
    </p:spTree>
    <p:extLst>
      <p:ext uri="{BB962C8B-B14F-4D97-AF65-F5344CB8AC3E}">
        <p14:creationId xmlns:p14="http://schemas.microsoft.com/office/powerpoint/2010/main" val="29186997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85000" lnSpcReduction="20000"/>
          </a:bodyPr>
          <a:lstStyle/>
          <a:p>
            <a:pPr algn="just">
              <a:defRPr/>
            </a:pPr>
            <a:r>
              <a:rPr lang="tr-TR" b="1" dirty="0"/>
              <a:t>Listeler Oluşturmak</a:t>
            </a:r>
          </a:p>
          <a:p>
            <a:pPr algn="just">
              <a:defRPr/>
            </a:pPr>
            <a:endParaRPr lang="tr-TR" b="1" dirty="0"/>
          </a:p>
          <a:p>
            <a:pPr algn="just">
              <a:defRPr/>
            </a:pPr>
            <a:r>
              <a:rPr lang="tr-TR" dirty="0"/>
              <a:t>Listeler oluşturmak için aşağıdaki iki seçenekten birini kullanabilirsiniz.</a:t>
            </a:r>
          </a:p>
          <a:p>
            <a:pPr algn="just">
              <a:defRPr/>
            </a:pPr>
            <a:endParaRPr lang="tr-TR" dirty="0"/>
          </a:p>
          <a:p>
            <a:pPr algn="just">
              <a:defRPr/>
            </a:pPr>
            <a:r>
              <a:rPr lang="tr-TR" dirty="0"/>
              <a:t>• &lt;UL&gt;: </a:t>
            </a:r>
            <a:r>
              <a:rPr lang="tr-TR" dirty="0" err="1"/>
              <a:t>Unordered</a:t>
            </a:r>
            <a:r>
              <a:rPr lang="tr-TR" dirty="0"/>
              <a:t> (Madde İmli) Listeler</a:t>
            </a:r>
          </a:p>
          <a:p>
            <a:pPr algn="just">
              <a:defRPr/>
            </a:pPr>
            <a:r>
              <a:rPr lang="da-DK" dirty="0"/>
              <a:t>• &lt;OL&gt;: Ordered (Otomatik Numaralı) Listeler</a:t>
            </a:r>
            <a:endParaRPr lang="tr-TR" dirty="0"/>
          </a:p>
          <a:p>
            <a:pPr algn="just">
              <a:defRPr/>
            </a:pPr>
            <a:endParaRPr lang="da-DK" dirty="0"/>
          </a:p>
          <a:p>
            <a:pPr algn="just">
              <a:defRPr/>
            </a:pPr>
            <a:r>
              <a:rPr lang="tr-TR" dirty="0"/>
              <a:t>Kullandığınız stil hangisi olursa olsun. Maddelere &lt;LI&gt; ile işaret ederiz. Aşağıdaki örnekte olduğu gibi bir liste içinde alt listeler de oluşturabiliriz</a:t>
            </a:r>
            <a:r>
              <a:rPr lang="tr-TR" dirty="0" smtClean="0"/>
              <a:t>.</a:t>
            </a:r>
            <a:endParaRPr lang="tr-TR" dirty="0"/>
          </a:p>
        </p:txBody>
      </p:sp>
      <p:sp>
        <p:nvSpPr>
          <p:cNvPr id="3" name="Başlık 2"/>
          <p:cNvSpPr>
            <a:spLocks noGrp="1"/>
          </p:cNvSpPr>
          <p:nvPr>
            <p:ph type="title"/>
          </p:nvPr>
        </p:nvSpPr>
        <p:spPr/>
        <p:txBody>
          <a:bodyPr/>
          <a:lstStyle/>
          <a:p>
            <a:r>
              <a:rPr lang="tr-TR" b="1" dirty="0">
                <a:solidFill>
                  <a:schemeClr val="bg1"/>
                </a:solidFill>
                <a:effectLst>
                  <a:outerShdw blurRad="469900" dir="11820000" algn="r" rotWithShape="0">
                    <a:schemeClr val="bg1"/>
                  </a:outerShdw>
                </a:effectLst>
                <a:latin typeface="Tekton Pro" pitchFamily="34" charset="0"/>
              </a:rPr>
              <a:t>Html Kodları</a:t>
            </a:r>
            <a:endParaRPr lang="tr-TR" dirty="0"/>
          </a:p>
        </p:txBody>
      </p:sp>
    </p:spTree>
    <p:extLst>
      <p:ext uri="{BB962C8B-B14F-4D97-AF65-F5344CB8AC3E}">
        <p14:creationId xmlns:p14="http://schemas.microsoft.com/office/powerpoint/2010/main" val="38194081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72067" y="2675466"/>
            <a:ext cx="7408333" cy="4065901"/>
          </a:xfrm>
        </p:spPr>
        <p:txBody>
          <a:bodyPr>
            <a:normAutofit fontScale="70000" lnSpcReduction="20000"/>
          </a:bodyPr>
          <a:lstStyle/>
          <a:p>
            <a:pPr algn="just">
              <a:defRPr/>
            </a:pPr>
            <a:r>
              <a:rPr lang="tr-TR" b="1" dirty="0"/>
              <a:t>Madde İmli (</a:t>
            </a:r>
            <a:r>
              <a:rPr lang="tr-TR" b="1" dirty="0" err="1"/>
              <a:t>Unordered</a:t>
            </a:r>
            <a:r>
              <a:rPr lang="tr-TR" b="1" dirty="0"/>
              <a:t>) Listenin </a:t>
            </a:r>
            <a:r>
              <a:rPr lang="tr-TR" b="1" dirty="0" err="1"/>
              <a:t>Type</a:t>
            </a:r>
            <a:r>
              <a:rPr lang="tr-TR" b="1" dirty="0"/>
              <a:t> Özelliği</a:t>
            </a:r>
          </a:p>
          <a:p>
            <a:pPr algn="just">
              <a:defRPr/>
            </a:pPr>
            <a:endParaRPr lang="tr-TR" b="1" dirty="0"/>
          </a:p>
          <a:p>
            <a:pPr algn="just">
              <a:defRPr/>
            </a:pPr>
            <a:r>
              <a:rPr lang="tr-TR" dirty="0"/>
              <a:t>&lt;UL&gt; etiketinin TYPE özelliğine aşağıdaki değerleri atayarak madde iminin stilini değiştirebilirsiniz.</a:t>
            </a:r>
          </a:p>
          <a:p>
            <a:pPr algn="just">
              <a:defRPr/>
            </a:pPr>
            <a:r>
              <a:rPr lang="tr-TR" dirty="0"/>
              <a:t>• </a:t>
            </a:r>
            <a:r>
              <a:rPr lang="tr-TR" dirty="0" err="1"/>
              <a:t>Disc</a:t>
            </a:r>
            <a:r>
              <a:rPr lang="tr-TR" dirty="0"/>
              <a:t> (içi dolu daire, varsayılan değer)</a:t>
            </a:r>
          </a:p>
          <a:p>
            <a:pPr algn="just">
              <a:defRPr/>
            </a:pPr>
            <a:r>
              <a:rPr lang="tr-TR" dirty="0"/>
              <a:t>• </a:t>
            </a:r>
            <a:r>
              <a:rPr lang="tr-TR" dirty="0" err="1"/>
              <a:t>Square</a:t>
            </a:r>
            <a:r>
              <a:rPr lang="tr-TR" dirty="0"/>
              <a:t> (İçi dolu kare)</a:t>
            </a:r>
          </a:p>
          <a:p>
            <a:pPr algn="just">
              <a:defRPr/>
            </a:pPr>
            <a:r>
              <a:rPr lang="tr-TR" dirty="0"/>
              <a:t>• </a:t>
            </a:r>
            <a:r>
              <a:rPr lang="tr-TR" dirty="0" err="1"/>
              <a:t>Circle</a:t>
            </a:r>
            <a:r>
              <a:rPr lang="tr-TR" dirty="0"/>
              <a:t> (İçi boş çember)</a:t>
            </a:r>
          </a:p>
          <a:p>
            <a:pPr algn="just">
              <a:defRPr/>
            </a:pPr>
            <a:r>
              <a:rPr lang="tr-TR" dirty="0"/>
              <a:t>Buradaki TYPE özelliğini &lt;LI&gt; etiketinde da kullanabilirsiniz.</a:t>
            </a:r>
          </a:p>
          <a:p>
            <a:pPr algn="just">
              <a:defRPr/>
            </a:pPr>
            <a:endParaRPr lang="tr-TR" dirty="0"/>
          </a:p>
          <a:p>
            <a:pPr algn="just">
              <a:defRPr/>
            </a:pPr>
            <a:r>
              <a:rPr lang="tr-TR" b="1" dirty="0"/>
              <a:t>Numaralı Liste Özellikleri</a:t>
            </a:r>
          </a:p>
          <a:p>
            <a:pPr algn="just">
              <a:defRPr/>
            </a:pPr>
            <a:endParaRPr lang="tr-TR" b="1" dirty="0"/>
          </a:p>
          <a:p>
            <a:pPr algn="just">
              <a:defRPr/>
            </a:pPr>
            <a:r>
              <a:rPr lang="tr-TR" dirty="0"/>
              <a:t>&lt;OL&gt; etiketinin TYPE özelliğine 1, a, A, I ya da i değerlerini atayarak</a:t>
            </a:r>
          </a:p>
          <a:p>
            <a:pPr algn="just">
              <a:defRPr/>
            </a:pPr>
            <a:r>
              <a:rPr lang="tr-TR" dirty="0"/>
              <a:t>numaranın stilini değiştirebilirsiniz. Varsayılan değeri “1” </a:t>
            </a:r>
            <a:r>
              <a:rPr lang="tr-TR" dirty="0" err="1"/>
              <a:t>dir</a:t>
            </a:r>
            <a:r>
              <a:rPr lang="tr-TR" dirty="0"/>
              <a:t>. </a:t>
            </a:r>
            <a:r>
              <a:rPr lang="da-DK" dirty="0"/>
              <a:t>Numaralı listenin başlangıç değerini &lt;OL&gt; nin START etiketinden</a:t>
            </a:r>
            <a:r>
              <a:rPr lang="tr-TR" dirty="0"/>
              <a:t> ayarlayabileceğimiz gibi &lt;LI&gt; etiketinin VALUE özelliğinden de ayarlayabiliriz.</a:t>
            </a:r>
          </a:p>
          <a:p>
            <a:endParaRPr lang="tr-TR" dirty="0"/>
          </a:p>
        </p:txBody>
      </p:sp>
      <p:sp>
        <p:nvSpPr>
          <p:cNvPr id="3" name="Başlık 2"/>
          <p:cNvSpPr>
            <a:spLocks noGrp="1"/>
          </p:cNvSpPr>
          <p:nvPr>
            <p:ph type="title"/>
          </p:nvPr>
        </p:nvSpPr>
        <p:spPr/>
        <p:txBody>
          <a:bodyPr/>
          <a:lstStyle/>
          <a:p>
            <a:r>
              <a:rPr lang="tr-TR" b="1" dirty="0">
                <a:solidFill>
                  <a:schemeClr val="bg1"/>
                </a:solidFill>
                <a:effectLst>
                  <a:outerShdw blurRad="469900" dir="11820000" algn="r" rotWithShape="0">
                    <a:schemeClr val="bg1"/>
                  </a:outerShdw>
                </a:effectLst>
                <a:latin typeface="Tekton Pro" pitchFamily="34" charset="0"/>
              </a:rPr>
              <a:t>Html Kodları</a:t>
            </a:r>
            <a:endParaRPr lang="tr-TR" dirty="0"/>
          </a:p>
        </p:txBody>
      </p:sp>
    </p:spTree>
    <p:extLst>
      <p:ext uri="{BB962C8B-B14F-4D97-AF65-F5344CB8AC3E}">
        <p14:creationId xmlns:p14="http://schemas.microsoft.com/office/powerpoint/2010/main" val="20456747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85000" lnSpcReduction="20000"/>
          </a:bodyPr>
          <a:lstStyle/>
          <a:p>
            <a:pPr algn="just">
              <a:defRPr/>
            </a:pPr>
            <a:r>
              <a:rPr lang="tr-TR" b="1" dirty="0"/>
              <a:t>Web </a:t>
            </a:r>
            <a:r>
              <a:rPr lang="tr-TR" b="1" dirty="0" err="1"/>
              <a:t>Page</a:t>
            </a:r>
            <a:r>
              <a:rPr lang="tr-TR" b="1" dirty="0"/>
              <a:t> (Web Sayfası): </a:t>
            </a:r>
            <a:r>
              <a:rPr lang="tr-TR" dirty="0"/>
              <a:t>Internet üzerinde görüntülenebilen her dosya web sayfasıdır. Web sayfası ASCII karakterleri kullanılarak yazılan HTML denen bir işaretleme dili ile yazılır.</a:t>
            </a:r>
          </a:p>
          <a:p>
            <a:pPr algn="just">
              <a:defRPr/>
            </a:pPr>
            <a:endParaRPr lang="tr-TR" b="1" dirty="0"/>
          </a:p>
          <a:p>
            <a:pPr algn="just">
              <a:defRPr/>
            </a:pPr>
            <a:r>
              <a:rPr lang="tr-TR" b="1" dirty="0"/>
              <a:t>Web Browser (Web Tarayıcısı</a:t>
            </a:r>
            <a:r>
              <a:rPr lang="tr-TR" dirty="0"/>
              <a:t>): World </a:t>
            </a:r>
            <a:r>
              <a:rPr lang="tr-TR" dirty="0" err="1"/>
              <a:t>Wide</a:t>
            </a:r>
            <a:r>
              <a:rPr lang="tr-TR" dirty="0"/>
              <a:t> Web üzerinde </a:t>
            </a:r>
            <a:r>
              <a:rPr lang="tr-TR" dirty="0" smtClean="0"/>
              <a:t>bulunan sayfaları </a:t>
            </a:r>
            <a:r>
              <a:rPr lang="tr-TR" dirty="0"/>
              <a:t>yükleyip görüntülemeyi sağlayan program.</a:t>
            </a:r>
          </a:p>
          <a:p>
            <a:pPr algn="just">
              <a:defRPr/>
            </a:pPr>
            <a:endParaRPr lang="tr-TR" b="1" dirty="0"/>
          </a:p>
          <a:p>
            <a:pPr algn="just">
              <a:defRPr/>
            </a:pPr>
            <a:r>
              <a:rPr lang="tr-TR" b="1" dirty="0"/>
              <a:t>Web Server</a:t>
            </a:r>
            <a:r>
              <a:rPr lang="tr-TR" dirty="0"/>
              <a:t>: HTML sayfalarını Web Tarayıcınıza gönderen Internet üzerindeki sunucu makinelerde çalışan programdır. Web Serverlar günümüzde HTML </a:t>
            </a:r>
            <a:r>
              <a:rPr lang="tr-TR" dirty="0" err="1"/>
              <a:t>nin</a:t>
            </a:r>
            <a:r>
              <a:rPr lang="tr-TR" dirty="0"/>
              <a:t> daha gelişmişi olan CGI (</a:t>
            </a:r>
            <a:r>
              <a:rPr lang="tr-TR" dirty="0" err="1"/>
              <a:t>Common</a:t>
            </a:r>
            <a:r>
              <a:rPr lang="tr-TR" dirty="0"/>
              <a:t> Gateway </a:t>
            </a:r>
            <a:r>
              <a:rPr lang="tr-TR" dirty="0" err="1"/>
              <a:t>Interface</a:t>
            </a:r>
            <a:r>
              <a:rPr lang="tr-TR" dirty="0"/>
              <a:t>), ASP (Active Server </a:t>
            </a:r>
            <a:r>
              <a:rPr lang="tr-TR" dirty="0" err="1"/>
              <a:t>Page</a:t>
            </a:r>
            <a:r>
              <a:rPr lang="tr-TR" dirty="0"/>
              <a:t>) </a:t>
            </a:r>
            <a:r>
              <a:rPr lang="tr-TR" dirty="0" err="1"/>
              <a:t>vs</a:t>
            </a:r>
            <a:r>
              <a:rPr lang="tr-TR" dirty="0"/>
              <a:t> gibi sayfaları da istemcilere gönderebilmektedir.</a:t>
            </a:r>
          </a:p>
          <a:p>
            <a:endParaRPr lang="tr-TR" dirty="0"/>
          </a:p>
        </p:txBody>
      </p:sp>
      <p:sp>
        <p:nvSpPr>
          <p:cNvPr id="2" name="Başlık 1"/>
          <p:cNvSpPr>
            <a:spLocks noGrp="1"/>
          </p:cNvSpPr>
          <p:nvPr>
            <p:ph type="title"/>
          </p:nvPr>
        </p:nvSpPr>
        <p:spPr/>
        <p:txBody>
          <a:bodyPr/>
          <a:lstStyle/>
          <a:p>
            <a:r>
              <a:rPr lang="tr-TR" b="1" dirty="0" smtClean="0">
                <a:solidFill>
                  <a:schemeClr val="bg1"/>
                </a:solidFill>
                <a:effectLst>
                  <a:outerShdw blurRad="469900" dir="11820000" algn="r" rotWithShape="0">
                    <a:schemeClr val="bg1"/>
                  </a:outerShdw>
                </a:effectLst>
                <a:latin typeface="Tekton Pro" pitchFamily="34" charset="0"/>
              </a:rPr>
              <a:t>Temel  İnternet Terimleri</a:t>
            </a:r>
            <a:endParaRPr lang="tr-TR" dirty="0">
              <a:solidFill>
                <a:schemeClr val="bg1"/>
              </a:solidFill>
            </a:endParaRPr>
          </a:p>
        </p:txBody>
      </p:sp>
    </p:spTree>
    <p:extLst>
      <p:ext uri="{BB962C8B-B14F-4D97-AF65-F5344CB8AC3E}">
        <p14:creationId xmlns:p14="http://schemas.microsoft.com/office/powerpoint/2010/main" val="8287672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72067" y="2675466"/>
            <a:ext cx="7408333" cy="4182533"/>
          </a:xfrm>
        </p:spPr>
        <p:txBody>
          <a:bodyPr>
            <a:normAutofit fontScale="70000" lnSpcReduction="20000"/>
          </a:bodyPr>
          <a:lstStyle/>
          <a:p>
            <a:pPr algn="just">
              <a:defRPr/>
            </a:pPr>
            <a:r>
              <a:rPr lang="tr-TR" b="1" dirty="0" err="1"/>
              <a:t>Hyperlinks</a:t>
            </a:r>
            <a:endParaRPr lang="tr-TR" b="1" dirty="0"/>
          </a:p>
          <a:p>
            <a:pPr algn="just">
              <a:defRPr/>
            </a:pPr>
            <a:endParaRPr lang="tr-TR" b="1" dirty="0"/>
          </a:p>
          <a:p>
            <a:pPr algn="just">
              <a:defRPr/>
            </a:pPr>
            <a:r>
              <a:rPr lang="tr-TR" dirty="0"/>
              <a:t>Sayfalara link (bağlantılar) oluşturmak için &lt;A&gt; </a:t>
            </a:r>
            <a:r>
              <a:rPr lang="tr-TR" dirty="0" err="1"/>
              <a:t>Anchor</a:t>
            </a:r>
            <a:r>
              <a:rPr lang="tr-TR" dirty="0"/>
              <a:t> etiketi kullanılır.</a:t>
            </a:r>
          </a:p>
          <a:p>
            <a:pPr algn="just">
              <a:defRPr/>
            </a:pPr>
            <a:endParaRPr lang="tr-TR" dirty="0"/>
          </a:p>
          <a:p>
            <a:pPr algn="just">
              <a:defRPr/>
            </a:pPr>
            <a:r>
              <a:rPr lang="tr-TR" dirty="0"/>
              <a:t>&lt;A&gt; etiketini kullanarak;</a:t>
            </a:r>
          </a:p>
          <a:p>
            <a:pPr algn="just">
              <a:defRPr/>
            </a:pPr>
            <a:endParaRPr lang="tr-TR" dirty="0"/>
          </a:p>
          <a:p>
            <a:pPr algn="just">
              <a:defRPr/>
            </a:pPr>
            <a:r>
              <a:rPr lang="tr-TR" dirty="0"/>
              <a:t>• Kendi Web Sitenizde başka bir Web Sayfasına http </a:t>
            </a:r>
            <a:r>
              <a:rPr lang="tr-TR" dirty="0" err="1"/>
              <a:t>hyperlinki</a:t>
            </a:r>
            <a:r>
              <a:rPr lang="tr-TR" dirty="0"/>
              <a:t>,</a:t>
            </a:r>
          </a:p>
          <a:p>
            <a:pPr algn="just">
              <a:defRPr/>
            </a:pPr>
            <a:r>
              <a:rPr lang="en-US" dirty="0"/>
              <a:t>• </a:t>
            </a:r>
            <a:r>
              <a:rPr lang="en-US" dirty="0" err="1"/>
              <a:t>Başka</a:t>
            </a:r>
            <a:r>
              <a:rPr lang="en-US" dirty="0"/>
              <a:t> </a:t>
            </a:r>
            <a:r>
              <a:rPr lang="en-US" dirty="0" err="1"/>
              <a:t>bir</a:t>
            </a:r>
            <a:r>
              <a:rPr lang="en-US" dirty="0"/>
              <a:t> Web </a:t>
            </a:r>
            <a:r>
              <a:rPr lang="en-US" dirty="0" err="1"/>
              <a:t>Sitesinin</a:t>
            </a:r>
            <a:r>
              <a:rPr lang="en-US" dirty="0"/>
              <a:t> </a:t>
            </a:r>
            <a:r>
              <a:rPr lang="en-US" dirty="0" err="1"/>
              <a:t>bir</a:t>
            </a:r>
            <a:r>
              <a:rPr lang="en-US" dirty="0"/>
              <a:t> </a:t>
            </a:r>
            <a:r>
              <a:rPr lang="en-US" dirty="0" err="1"/>
              <a:t>sayfasına</a:t>
            </a:r>
            <a:r>
              <a:rPr lang="en-US" dirty="0"/>
              <a:t> http </a:t>
            </a:r>
            <a:r>
              <a:rPr lang="en-US" dirty="0" err="1"/>
              <a:t>hyperlinki</a:t>
            </a:r>
            <a:r>
              <a:rPr lang="en-US" dirty="0"/>
              <a:t>,</a:t>
            </a:r>
          </a:p>
          <a:p>
            <a:pPr algn="just">
              <a:defRPr/>
            </a:pPr>
            <a:r>
              <a:rPr lang="tr-TR" dirty="0"/>
              <a:t>• Dosya </a:t>
            </a:r>
            <a:r>
              <a:rPr lang="tr-TR" dirty="0" err="1"/>
              <a:t>download</a:t>
            </a:r>
            <a:r>
              <a:rPr lang="tr-TR" dirty="0"/>
              <a:t> etmek için bir ftp linki,</a:t>
            </a:r>
          </a:p>
          <a:p>
            <a:pPr algn="just">
              <a:defRPr/>
            </a:pPr>
            <a:r>
              <a:rPr lang="tr-TR" dirty="0"/>
              <a:t>• Mail mesajı oluşturmak için bir </a:t>
            </a:r>
            <a:r>
              <a:rPr lang="tr-TR" dirty="0" err="1"/>
              <a:t>mailto</a:t>
            </a:r>
            <a:r>
              <a:rPr lang="tr-TR" dirty="0"/>
              <a:t> linki oluşturabilirsiniz.</a:t>
            </a:r>
          </a:p>
          <a:p>
            <a:pPr algn="just">
              <a:defRPr/>
            </a:pPr>
            <a:endParaRPr lang="tr-TR" dirty="0"/>
          </a:p>
          <a:p>
            <a:pPr algn="just">
              <a:defRPr/>
            </a:pPr>
            <a:r>
              <a:rPr lang="tr-TR" dirty="0"/>
              <a:t>Basit bir </a:t>
            </a:r>
            <a:r>
              <a:rPr lang="tr-TR" dirty="0" err="1"/>
              <a:t>Anchor</a:t>
            </a:r>
            <a:r>
              <a:rPr lang="tr-TR" dirty="0"/>
              <a:t> etiketinin (&lt;A&gt;) yazılışı</a:t>
            </a:r>
          </a:p>
          <a:p>
            <a:pPr algn="just">
              <a:defRPr/>
            </a:pPr>
            <a:endParaRPr lang="tr-TR" dirty="0"/>
          </a:p>
          <a:p>
            <a:pPr algn="just">
              <a:defRPr/>
            </a:pPr>
            <a:r>
              <a:rPr lang="en-US" b="1" dirty="0"/>
              <a:t>&lt;A </a:t>
            </a:r>
            <a:r>
              <a:rPr lang="en-US" b="1" dirty="0" err="1"/>
              <a:t>href</a:t>
            </a:r>
            <a:r>
              <a:rPr lang="en-US" b="1" dirty="0"/>
              <a:t>=”</a:t>
            </a:r>
            <a:r>
              <a:rPr lang="en-US" b="1" dirty="0" err="1"/>
              <a:t>protokol:address</a:t>
            </a:r>
            <a:r>
              <a:rPr lang="en-US" b="1" dirty="0"/>
              <a:t>”&gt;</a:t>
            </a:r>
            <a:r>
              <a:rPr lang="en-US" b="1" dirty="0" err="1"/>
              <a:t>Gözükecek</a:t>
            </a:r>
            <a:r>
              <a:rPr lang="en-US" b="1" dirty="0"/>
              <a:t> </a:t>
            </a:r>
            <a:r>
              <a:rPr lang="en-US" b="1" dirty="0" err="1"/>
              <a:t>Metin</a:t>
            </a:r>
            <a:r>
              <a:rPr lang="en-US" b="1" dirty="0"/>
              <a:t>&lt;/A&gt;</a:t>
            </a:r>
            <a:endParaRPr lang="tr-TR" b="1" dirty="0"/>
          </a:p>
          <a:p>
            <a:endParaRPr lang="tr-TR" dirty="0"/>
          </a:p>
        </p:txBody>
      </p:sp>
      <p:sp>
        <p:nvSpPr>
          <p:cNvPr id="3" name="Başlık 2"/>
          <p:cNvSpPr>
            <a:spLocks noGrp="1"/>
          </p:cNvSpPr>
          <p:nvPr>
            <p:ph type="title"/>
          </p:nvPr>
        </p:nvSpPr>
        <p:spPr/>
        <p:txBody>
          <a:bodyPr/>
          <a:lstStyle/>
          <a:p>
            <a:r>
              <a:rPr lang="tr-TR" b="1" dirty="0">
                <a:solidFill>
                  <a:schemeClr val="bg1"/>
                </a:solidFill>
                <a:effectLst>
                  <a:outerShdw blurRad="469900" dir="11820000" algn="r" rotWithShape="0">
                    <a:schemeClr val="bg1"/>
                  </a:outerShdw>
                </a:effectLst>
                <a:latin typeface="Tekton Pro" pitchFamily="34" charset="0"/>
              </a:rPr>
              <a:t>Html Kodları</a:t>
            </a:r>
            <a:endParaRPr lang="tr-TR" dirty="0"/>
          </a:p>
        </p:txBody>
      </p:sp>
    </p:spTree>
    <p:extLst>
      <p:ext uri="{BB962C8B-B14F-4D97-AF65-F5344CB8AC3E}">
        <p14:creationId xmlns:p14="http://schemas.microsoft.com/office/powerpoint/2010/main" val="37453800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endParaRPr lang="tr-TR"/>
          </a:p>
        </p:txBody>
      </p:sp>
      <p:sp>
        <p:nvSpPr>
          <p:cNvPr id="3" name="Başlık 2"/>
          <p:cNvSpPr>
            <a:spLocks noGrp="1"/>
          </p:cNvSpPr>
          <p:nvPr>
            <p:ph type="title"/>
          </p:nvPr>
        </p:nvSpPr>
        <p:spPr/>
        <p:txBody>
          <a:bodyPr/>
          <a:lstStyle/>
          <a:p>
            <a:r>
              <a:rPr lang="tr-TR" b="1" dirty="0">
                <a:solidFill>
                  <a:schemeClr val="bg1"/>
                </a:solidFill>
                <a:effectLst>
                  <a:outerShdw blurRad="469900" dir="11820000" algn="r" rotWithShape="0">
                    <a:schemeClr val="bg1"/>
                  </a:outerShdw>
                </a:effectLst>
                <a:latin typeface="Tekton Pro" pitchFamily="34" charset="0"/>
              </a:rPr>
              <a:t>Html Kodları</a:t>
            </a:r>
            <a:endParaRPr lang="tr-TR" dirty="0"/>
          </a:p>
        </p:txBody>
      </p:sp>
      <p:graphicFrame>
        <p:nvGraphicFramePr>
          <p:cNvPr id="4" name="18 Tablo"/>
          <p:cNvGraphicFramePr>
            <a:graphicFrameLocks noGrp="1"/>
          </p:cNvGraphicFramePr>
          <p:nvPr>
            <p:extLst>
              <p:ext uri="{D42A27DB-BD31-4B8C-83A1-F6EECF244321}">
                <p14:modId xmlns:p14="http://schemas.microsoft.com/office/powerpoint/2010/main" val="2097572194"/>
              </p:ext>
            </p:extLst>
          </p:nvPr>
        </p:nvGraphicFramePr>
        <p:xfrm>
          <a:off x="611560" y="2276872"/>
          <a:ext cx="8001001" cy="4424565"/>
        </p:xfrm>
        <a:graphic>
          <a:graphicData uri="http://schemas.openxmlformats.org/drawingml/2006/table">
            <a:tbl>
              <a:tblPr firstRow="1" bandRow="1">
                <a:tableStyleId>{5C22544A-7EE6-4342-B048-85BDC9FD1C3A}</a:tableStyleId>
              </a:tblPr>
              <a:tblGrid>
                <a:gridCol w="4071938"/>
                <a:gridCol w="3929063"/>
              </a:tblGrid>
              <a:tr h="370813">
                <a:tc>
                  <a:txBody>
                    <a:bodyPr/>
                    <a:lstStyle/>
                    <a:p>
                      <a:pPr algn="just"/>
                      <a:r>
                        <a:rPr lang="tr-TR" sz="1800" b="1" kern="1200" baseline="0" dirty="0" smtClean="0">
                          <a:solidFill>
                            <a:schemeClr val="tx2"/>
                          </a:solidFill>
                          <a:latin typeface="+mn-lt"/>
                          <a:ea typeface="+mn-ea"/>
                          <a:cs typeface="+mn-cs"/>
                        </a:rPr>
                        <a:t>HREF Değeri</a:t>
                      </a:r>
                      <a:endParaRPr lang="tr-TR" sz="1800" dirty="0">
                        <a:solidFill>
                          <a:schemeClr val="tx2"/>
                        </a:solidFill>
                      </a:endParaRPr>
                    </a:p>
                  </a:txBody>
                  <a:tcPr marL="91439" marR="91439" marT="45717" marB="45717">
                    <a:noFill/>
                  </a:tcPr>
                </a:tc>
                <a:tc>
                  <a:txBody>
                    <a:bodyPr/>
                    <a:lstStyle/>
                    <a:p>
                      <a:pPr algn="just"/>
                      <a:r>
                        <a:rPr lang="tr-TR" sz="1800" b="1" kern="1200" baseline="0" dirty="0" smtClean="0">
                          <a:solidFill>
                            <a:schemeClr val="tx2"/>
                          </a:solidFill>
                          <a:latin typeface="+mn-lt"/>
                          <a:ea typeface="+mn-ea"/>
                          <a:cs typeface="+mn-cs"/>
                        </a:rPr>
                        <a:t>Açıklama</a:t>
                      </a:r>
                      <a:endParaRPr lang="tr-TR" sz="1800" dirty="0">
                        <a:solidFill>
                          <a:schemeClr val="tx2"/>
                        </a:solidFill>
                      </a:endParaRPr>
                    </a:p>
                  </a:txBody>
                  <a:tcPr marL="91439" marR="91439" marT="45717" marB="45717">
                    <a:noFill/>
                  </a:tcPr>
                </a:tc>
              </a:tr>
              <a:tr h="518123">
                <a:tc>
                  <a:txBody>
                    <a:bodyPr/>
                    <a:lstStyle/>
                    <a:p>
                      <a:pPr algn="just"/>
                      <a:r>
                        <a:rPr lang="tr-TR" sz="1800" kern="1200" baseline="0" dirty="0" err="1" smtClean="0">
                          <a:solidFill>
                            <a:schemeClr val="tx2"/>
                          </a:solidFill>
                          <a:latin typeface="+mn-lt"/>
                          <a:ea typeface="+mn-ea"/>
                          <a:cs typeface="+mn-cs"/>
                        </a:rPr>
                        <a:t>href</a:t>
                      </a:r>
                      <a:r>
                        <a:rPr lang="tr-TR" sz="1800" kern="1200" baseline="0" dirty="0" smtClean="0">
                          <a:solidFill>
                            <a:schemeClr val="tx2"/>
                          </a:solidFill>
                          <a:latin typeface="+mn-lt"/>
                          <a:ea typeface="+mn-ea"/>
                          <a:cs typeface="+mn-cs"/>
                        </a:rPr>
                        <a:t>=”</a:t>
                      </a:r>
                      <a:r>
                        <a:rPr lang="tr-TR" sz="1800" kern="1200" baseline="0" dirty="0" err="1" smtClean="0">
                          <a:solidFill>
                            <a:schemeClr val="tx2"/>
                          </a:solidFill>
                          <a:latin typeface="+mn-lt"/>
                          <a:ea typeface="+mn-ea"/>
                          <a:cs typeface="+mn-cs"/>
                        </a:rPr>
                        <a:t>mywebpage</a:t>
                      </a:r>
                      <a:r>
                        <a:rPr lang="tr-TR" sz="1800" kern="1200" baseline="0" dirty="0" smtClean="0">
                          <a:solidFill>
                            <a:schemeClr val="tx2"/>
                          </a:solidFill>
                          <a:latin typeface="+mn-lt"/>
                          <a:ea typeface="+mn-ea"/>
                          <a:cs typeface="+mn-cs"/>
                        </a:rPr>
                        <a:t>.</a:t>
                      </a:r>
                      <a:r>
                        <a:rPr lang="tr-TR" sz="1800" kern="1200" baseline="0" dirty="0" err="1" smtClean="0">
                          <a:solidFill>
                            <a:schemeClr val="tx2"/>
                          </a:solidFill>
                          <a:latin typeface="+mn-lt"/>
                          <a:ea typeface="+mn-ea"/>
                          <a:cs typeface="+mn-cs"/>
                        </a:rPr>
                        <a:t>htm</a:t>
                      </a:r>
                      <a:r>
                        <a:rPr lang="tr-TR" sz="1800" kern="1200" baseline="0" dirty="0" smtClean="0">
                          <a:solidFill>
                            <a:schemeClr val="tx2"/>
                          </a:solidFill>
                          <a:latin typeface="+mn-lt"/>
                          <a:ea typeface="+mn-ea"/>
                          <a:cs typeface="+mn-cs"/>
                        </a:rPr>
                        <a:t>”</a:t>
                      </a:r>
                      <a:endParaRPr lang="tr-TR" sz="1800" dirty="0">
                        <a:solidFill>
                          <a:schemeClr val="tx2"/>
                        </a:solidFill>
                      </a:endParaRPr>
                    </a:p>
                  </a:txBody>
                  <a:tcPr marL="91439" marR="91439" marT="45717" marB="45717"/>
                </a:tc>
                <a:tc>
                  <a:txBody>
                    <a:bodyPr/>
                    <a:lstStyle/>
                    <a:p>
                      <a:pPr algn="just"/>
                      <a:r>
                        <a:rPr lang="tr-TR" sz="1400" kern="1200" baseline="0" dirty="0" smtClean="0">
                          <a:solidFill>
                            <a:schemeClr val="tx2"/>
                          </a:solidFill>
                          <a:latin typeface="+mn-lt"/>
                          <a:ea typeface="+mn-ea"/>
                          <a:cs typeface="+mn-cs"/>
                        </a:rPr>
                        <a:t> Mevcut klasör içerisinde bulunan  </a:t>
                      </a:r>
                      <a:r>
                        <a:rPr lang="tr-TR" sz="1400" kern="1200" baseline="0" dirty="0" err="1" smtClean="0">
                          <a:solidFill>
                            <a:schemeClr val="tx2"/>
                          </a:solidFill>
                          <a:latin typeface="+mn-lt"/>
                          <a:ea typeface="+mn-ea"/>
                          <a:cs typeface="+mn-cs"/>
                        </a:rPr>
                        <a:t>mywebpage</a:t>
                      </a:r>
                      <a:r>
                        <a:rPr lang="tr-TR" sz="1400" kern="1200" baseline="0" dirty="0" smtClean="0">
                          <a:solidFill>
                            <a:schemeClr val="tx2"/>
                          </a:solidFill>
                          <a:latin typeface="+mn-lt"/>
                          <a:ea typeface="+mn-ea"/>
                          <a:cs typeface="+mn-cs"/>
                        </a:rPr>
                        <a:t>.</a:t>
                      </a:r>
                      <a:r>
                        <a:rPr lang="tr-TR" sz="1400" kern="1200" baseline="0" dirty="0" err="1" smtClean="0">
                          <a:solidFill>
                            <a:schemeClr val="tx2"/>
                          </a:solidFill>
                          <a:latin typeface="+mn-lt"/>
                          <a:ea typeface="+mn-ea"/>
                          <a:cs typeface="+mn-cs"/>
                        </a:rPr>
                        <a:t>htm’ye</a:t>
                      </a:r>
                      <a:r>
                        <a:rPr lang="tr-TR" sz="1400" kern="1200" baseline="0" dirty="0" smtClean="0">
                          <a:solidFill>
                            <a:schemeClr val="tx2"/>
                          </a:solidFill>
                          <a:latin typeface="+mn-lt"/>
                          <a:ea typeface="+mn-ea"/>
                          <a:cs typeface="+mn-cs"/>
                        </a:rPr>
                        <a:t> link oluşturur.                                                                         </a:t>
                      </a:r>
                      <a:endParaRPr lang="tr-TR" sz="1400" dirty="0">
                        <a:solidFill>
                          <a:schemeClr val="tx2"/>
                        </a:solidFill>
                      </a:endParaRPr>
                    </a:p>
                  </a:txBody>
                  <a:tcPr marL="91439" marR="91439" marT="45717" marB="45717"/>
                </a:tc>
              </a:tr>
              <a:tr h="731468">
                <a:tc>
                  <a:txBody>
                    <a:bodyPr/>
                    <a:lstStyle/>
                    <a:p>
                      <a:pPr algn="just"/>
                      <a:r>
                        <a:rPr lang="tr-TR" sz="1800" kern="1200" baseline="0" dirty="0" err="1" smtClean="0">
                          <a:solidFill>
                            <a:schemeClr val="tx2"/>
                          </a:solidFill>
                          <a:latin typeface="+mn-lt"/>
                          <a:ea typeface="+mn-ea"/>
                          <a:cs typeface="+mn-cs"/>
                        </a:rPr>
                        <a:t>href</a:t>
                      </a:r>
                      <a:r>
                        <a:rPr lang="tr-TR" sz="1800" kern="1200" baseline="0" dirty="0" smtClean="0">
                          <a:solidFill>
                            <a:schemeClr val="tx2"/>
                          </a:solidFill>
                          <a:latin typeface="+mn-lt"/>
                          <a:ea typeface="+mn-ea"/>
                          <a:cs typeface="+mn-cs"/>
                        </a:rPr>
                        <a:t>=”</a:t>
                      </a:r>
                      <a:r>
                        <a:rPr lang="tr-TR" sz="1800" kern="1200" baseline="0" dirty="0" err="1" smtClean="0">
                          <a:solidFill>
                            <a:schemeClr val="tx2"/>
                          </a:solidFill>
                          <a:latin typeface="+mn-lt"/>
                          <a:ea typeface="+mn-ea"/>
                          <a:cs typeface="+mn-cs"/>
                        </a:rPr>
                        <a:t>books</a:t>
                      </a:r>
                      <a:r>
                        <a:rPr lang="tr-TR" sz="1800" kern="1200" baseline="0" dirty="0" smtClean="0">
                          <a:solidFill>
                            <a:schemeClr val="tx2"/>
                          </a:solidFill>
                          <a:latin typeface="+mn-lt"/>
                          <a:ea typeface="+mn-ea"/>
                          <a:cs typeface="+mn-cs"/>
                        </a:rPr>
                        <a:t>/</a:t>
                      </a:r>
                      <a:r>
                        <a:rPr lang="tr-TR" sz="1800" kern="1200" baseline="0" dirty="0" err="1" smtClean="0">
                          <a:solidFill>
                            <a:schemeClr val="tx2"/>
                          </a:solidFill>
                          <a:latin typeface="+mn-lt"/>
                          <a:ea typeface="+mn-ea"/>
                          <a:cs typeface="+mn-cs"/>
                        </a:rPr>
                        <a:t>products</a:t>
                      </a:r>
                      <a:r>
                        <a:rPr lang="tr-TR" sz="1800" kern="1200" baseline="0" dirty="0" smtClean="0">
                          <a:solidFill>
                            <a:schemeClr val="tx2"/>
                          </a:solidFill>
                          <a:latin typeface="+mn-lt"/>
                          <a:ea typeface="+mn-ea"/>
                          <a:cs typeface="+mn-cs"/>
                        </a:rPr>
                        <a:t>.</a:t>
                      </a:r>
                      <a:r>
                        <a:rPr lang="tr-TR" sz="1800" kern="1200" baseline="0" dirty="0" err="1" smtClean="0">
                          <a:solidFill>
                            <a:schemeClr val="tx2"/>
                          </a:solidFill>
                          <a:latin typeface="+mn-lt"/>
                          <a:ea typeface="+mn-ea"/>
                          <a:cs typeface="+mn-cs"/>
                        </a:rPr>
                        <a:t>htm</a:t>
                      </a:r>
                      <a:r>
                        <a:rPr lang="tr-TR" sz="1800" kern="1200" baseline="0" dirty="0" smtClean="0">
                          <a:solidFill>
                            <a:schemeClr val="tx2"/>
                          </a:solidFill>
                          <a:latin typeface="+mn-lt"/>
                          <a:ea typeface="+mn-ea"/>
                          <a:cs typeface="+mn-cs"/>
                        </a:rPr>
                        <a:t>”</a:t>
                      </a:r>
                      <a:endParaRPr lang="tr-TR" sz="1800" dirty="0">
                        <a:solidFill>
                          <a:schemeClr val="tx2"/>
                        </a:solidFill>
                      </a:endParaRPr>
                    </a:p>
                  </a:txBody>
                  <a:tcPr marL="91439" marR="91439" marT="45717" marB="45717"/>
                </a:tc>
                <a:tc>
                  <a:txBody>
                    <a:bodyPr/>
                    <a:lstStyle/>
                    <a:p>
                      <a:pPr algn="just"/>
                      <a:r>
                        <a:rPr lang="tr-TR" sz="1400" kern="1200" baseline="0" dirty="0" smtClean="0">
                          <a:solidFill>
                            <a:schemeClr val="tx2"/>
                          </a:solidFill>
                          <a:latin typeface="+mn-lt"/>
                          <a:ea typeface="+mn-ea"/>
                          <a:cs typeface="+mn-cs"/>
                        </a:rPr>
                        <a:t>Mevcut klasör içerisindeki </a:t>
                      </a:r>
                      <a:r>
                        <a:rPr lang="tr-TR" sz="1400" kern="1200" baseline="0" dirty="0" err="1" smtClean="0">
                          <a:solidFill>
                            <a:schemeClr val="tx2"/>
                          </a:solidFill>
                          <a:latin typeface="+mn-lt"/>
                          <a:ea typeface="+mn-ea"/>
                          <a:cs typeface="+mn-cs"/>
                        </a:rPr>
                        <a:t>books</a:t>
                      </a:r>
                      <a:r>
                        <a:rPr lang="tr-TR" sz="1400" kern="1200" baseline="0" dirty="0" smtClean="0">
                          <a:solidFill>
                            <a:schemeClr val="tx2"/>
                          </a:solidFill>
                          <a:latin typeface="+mn-lt"/>
                          <a:ea typeface="+mn-ea"/>
                          <a:cs typeface="+mn-cs"/>
                        </a:rPr>
                        <a:t> alt klasöründe bulunan </a:t>
                      </a:r>
                      <a:r>
                        <a:rPr lang="tr-TR" sz="1400" kern="1200" baseline="0" dirty="0" err="1" smtClean="0">
                          <a:solidFill>
                            <a:schemeClr val="tx2"/>
                          </a:solidFill>
                          <a:latin typeface="+mn-lt"/>
                          <a:ea typeface="+mn-ea"/>
                          <a:cs typeface="+mn-cs"/>
                        </a:rPr>
                        <a:t>products</a:t>
                      </a:r>
                      <a:r>
                        <a:rPr lang="tr-TR" sz="1400" kern="1200" baseline="0" dirty="0" smtClean="0">
                          <a:solidFill>
                            <a:schemeClr val="tx2"/>
                          </a:solidFill>
                          <a:latin typeface="+mn-lt"/>
                          <a:ea typeface="+mn-ea"/>
                          <a:cs typeface="+mn-cs"/>
                        </a:rPr>
                        <a:t>.</a:t>
                      </a:r>
                      <a:r>
                        <a:rPr lang="tr-TR" sz="1400" kern="1200" baseline="0" dirty="0" err="1" smtClean="0">
                          <a:solidFill>
                            <a:schemeClr val="tx2"/>
                          </a:solidFill>
                          <a:latin typeface="+mn-lt"/>
                          <a:ea typeface="+mn-ea"/>
                          <a:cs typeface="+mn-cs"/>
                        </a:rPr>
                        <a:t>htm</a:t>
                      </a:r>
                      <a:r>
                        <a:rPr lang="tr-TR" sz="1400" kern="1200" baseline="0" dirty="0" smtClean="0">
                          <a:solidFill>
                            <a:schemeClr val="tx2"/>
                          </a:solidFill>
                          <a:latin typeface="+mn-lt"/>
                          <a:ea typeface="+mn-ea"/>
                          <a:cs typeface="+mn-cs"/>
                        </a:rPr>
                        <a:t> ‘ye link oluşturur.</a:t>
                      </a:r>
                      <a:endParaRPr lang="tr-TR" sz="1400" dirty="0">
                        <a:solidFill>
                          <a:schemeClr val="tx2"/>
                        </a:solidFill>
                      </a:endParaRPr>
                    </a:p>
                  </a:txBody>
                  <a:tcPr marL="91439" marR="91439" marT="45717" marB="45717"/>
                </a:tc>
              </a:tr>
              <a:tr h="518123">
                <a:tc>
                  <a:txBody>
                    <a:bodyPr/>
                    <a:lstStyle/>
                    <a:p>
                      <a:pPr algn="just"/>
                      <a:r>
                        <a:rPr lang="tr-TR" sz="1800" kern="1200" baseline="0" dirty="0" err="1" smtClean="0">
                          <a:solidFill>
                            <a:schemeClr val="tx2"/>
                          </a:solidFill>
                          <a:latin typeface="+mn-lt"/>
                          <a:ea typeface="+mn-ea"/>
                          <a:cs typeface="+mn-cs"/>
                        </a:rPr>
                        <a:t>href</a:t>
                      </a:r>
                      <a:r>
                        <a:rPr lang="tr-TR" sz="1800" kern="1200" baseline="0" dirty="0" smtClean="0">
                          <a:solidFill>
                            <a:schemeClr val="tx2"/>
                          </a:solidFill>
                          <a:latin typeface="+mn-lt"/>
                          <a:ea typeface="+mn-ea"/>
                          <a:cs typeface="+mn-cs"/>
                        </a:rPr>
                        <a:t>=”../</a:t>
                      </a:r>
                      <a:r>
                        <a:rPr lang="tr-TR" sz="1800" kern="1200" baseline="0" dirty="0" err="1" smtClean="0">
                          <a:solidFill>
                            <a:schemeClr val="tx2"/>
                          </a:solidFill>
                          <a:latin typeface="+mn-lt"/>
                          <a:ea typeface="+mn-ea"/>
                          <a:cs typeface="+mn-cs"/>
                        </a:rPr>
                        <a:t>index</a:t>
                      </a:r>
                      <a:r>
                        <a:rPr lang="tr-TR" sz="1800" kern="1200" baseline="0" dirty="0" smtClean="0">
                          <a:solidFill>
                            <a:schemeClr val="tx2"/>
                          </a:solidFill>
                          <a:latin typeface="+mn-lt"/>
                          <a:ea typeface="+mn-ea"/>
                          <a:cs typeface="+mn-cs"/>
                        </a:rPr>
                        <a:t>.</a:t>
                      </a:r>
                      <a:r>
                        <a:rPr lang="tr-TR" sz="1800" kern="1200" baseline="0" dirty="0" err="1" smtClean="0">
                          <a:solidFill>
                            <a:schemeClr val="tx2"/>
                          </a:solidFill>
                          <a:latin typeface="+mn-lt"/>
                          <a:ea typeface="+mn-ea"/>
                          <a:cs typeface="+mn-cs"/>
                        </a:rPr>
                        <a:t>htm</a:t>
                      </a:r>
                      <a:r>
                        <a:rPr lang="tr-TR" sz="1800" kern="1200" baseline="0" dirty="0" smtClean="0">
                          <a:solidFill>
                            <a:schemeClr val="tx2"/>
                          </a:solidFill>
                          <a:latin typeface="+mn-lt"/>
                          <a:ea typeface="+mn-ea"/>
                          <a:cs typeface="+mn-cs"/>
                        </a:rPr>
                        <a:t>”</a:t>
                      </a:r>
                      <a:endParaRPr lang="tr-TR" sz="1800" dirty="0">
                        <a:solidFill>
                          <a:schemeClr val="tx2"/>
                        </a:solidFill>
                      </a:endParaRPr>
                    </a:p>
                  </a:txBody>
                  <a:tcPr marL="91439" marR="91439" marT="45717" marB="45717"/>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400" kern="1200" baseline="0" dirty="0" smtClean="0">
                          <a:solidFill>
                            <a:schemeClr val="tx2"/>
                          </a:solidFill>
                          <a:latin typeface="+mn-lt"/>
                          <a:ea typeface="+mn-ea"/>
                          <a:cs typeface="+mn-cs"/>
                        </a:rPr>
                        <a:t>Bir düzey yukarı klasörde bulunan </a:t>
                      </a:r>
                      <a:r>
                        <a:rPr lang="tr-TR" sz="1400" kern="1200" baseline="0" dirty="0" err="1" smtClean="0">
                          <a:solidFill>
                            <a:schemeClr val="tx2"/>
                          </a:solidFill>
                          <a:latin typeface="+mn-lt"/>
                          <a:ea typeface="+mn-ea"/>
                          <a:cs typeface="+mn-cs"/>
                        </a:rPr>
                        <a:t>index</a:t>
                      </a:r>
                      <a:r>
                        <a:rPr lang="tr-TR" sz="1400" kern="1200" baseline="0" dirty="0" smtClean="0">
                          <a:solidFill>
                            <a:schemeClr val="tx2"/>
                          </a:solidFill>
                          <a:latin typeface="+mn-lt"/>
                          <a:ea typeface="+mn-ea"/>
                          <a:cs typeface="+mn-cs"/>
                        </a:rPr>
                        <a:t>.</a:t>
                      </a:r>
                      <a:r>
                        <a:rPr lang="tr-TR" sz="1400" kern="1200" baseline="0" dirty="0" err="1" smtClean="0">
                          <a:solidFill>
                            <a:schemeClr val="tx2"/>
                          </a:solidFill>
                          <a:latin typeface="+mn-lt"/>
                          <a:ea typeface="+mn-ea"/>
                          <a:cs typeface="+mn-cs"/>
                        </a:rPr>
                        <a:t>htm</a:t>
                      </a:r>
                      <a:r>
                        <a:rPr lang="tr-TR" sz="1400" kern="1200" baseline="0" dirty="0" smtClean="0">
                          <a:solidFill>
                            <a:schemeClr val="tx2"/>
                          </a:solidFill>
                          <a:latin typeface="+mn-lt"/>
                          <a:ea typeface="+mn-ea"/>
                          <a:cs typeface="+mn-cs"/>
                        </a:rPr>
                        <a:t> ‘ye link oluşturur.</a:t>
                      </a:r>
                      <a:endParaRPr lang="tr-TR" sz="1400" dirty="0">
                        <a:solidFill>
                          <a:schemeClr val="tx2"/>
                        </a:solidFill>
                      </a:endParaRPr>
                    </a:p>
                  </a:txBody>
                  <a:tcPr marL="91439" marR="91439" marT="45717" marB="45717"/>
                </a:tc>
              </a:tr>
              <a:tr h="518123">
                <a:tc>
                  <a:txBody>
                    <a:bodyPr/>
                    <a:lstStyle/>
                    <a:p>
                      <a:pPr algn="just"/>
                      <a:r>
                        <a:rPr lang="tr-TR" sz="1800" kern="1200" baseline="0" dirty="0" err="1" smtClean="0">
                          <a:solidFill>
                            <a:schemeClr val="tx2"/>
                          </a:solidFill>
                          <a:latin typeface="+mn-lt"/>
                          <a:ea typeface="+mn-ea"/>
                          <a:cs typeface="+mn-cs"/>
                        </a:rPr>
                        <a:t>href</a:t>
                      </a:r>
                      <a:r>
                        <a:rPr lang="tr-TR" sz="1800" kern="1200" baseline="0" dirty="0" smtClean="0">
                          <a:solidFill>
                            <a:schemeClr val="tx2"/>
                          </a:solidFill>
                          <a:latin typeface="+mn-lt"/>
                          <a:ea typeface="+mn-ea"/>
                          <a:cs typeface="+mn-cs"/>
                        </a:rPr>
                        <a:t>=”../</a:t>
                      </a:r>
                      <a:r>
                        <a:rPr lang="tr-TR" sz="1800" kern="1200" baseline="0" dirty="0" err="1" smtClean="0">
                          <a:solidFill>
                            <a:schemeClr val="tx2"/>
                          </a:solidFill>
                          <a:latin typeface="+mn-lt"/>
                          <a:ea typeface="+mn-ea"/>
                          <a:cs typeface="+mn-cs"/>
                        </a:rPr>
                        <a:t>stuff</a:t>
                      </a:r>
                      <a:r>
                        <a:rPr lang="tr-TR" sz="1800" kern="1200" baseline="0" dirty="0" smtClean="0">
                          <a:solidFill>
                            <a:schemeClr val="tx2"/>
                          </a:solidFill>
                          <a:latin typeface="+mn-lt"/>
                          <a:ea typeface="+mn-ea"/>
                          <a:cs typeface="+mn-cs"/>
                        </a:rPr>
                        <a:t>/</a:t>
                      </a:r>
                      <a:r>
                        <a:rPr lang="tr-TR" sz="1800" kern="1200" baseline="0" dirty="0" err="1" smtClean="0">
                          <a:solidFill>
                            <a:schemeClr val="tx2"/>
                          </a:solidFill>
                          <a:latin typeface="+mn-lt"/>
                          <a:ea typeface="+mn-ea"/>
                          <a:cs typeface="+mn-cs"/>
                        </a:rPr>
                        <a:t>other</a:t>
                      </a:r>
                      <a:r>
                        <a:rPr lang="tr-TR" sz="1800" kern="1200" baseline="0" dirty="0" smtClean="0">
                          <a:solidFill>
                            <a:schemeClr val="tx2"/>
                          </a:solidFill>
                          <a:latin typeface="+mn-lt"/>
                          <a:ea typeface="+mn-ea"/>
                          <a:cs typeface="+mn-cs"/>
                        </a:rPr>
                        <a:t>.</a:t>
                      </a:r>
                      <a:r>
                        <a:rPr lang="tr-TR" sz="1800" kern="1200" baseline="0" dirty="0" err="1" smtClean="0">
                          <a:solidFill>
                            <a:schemeClr val="tx2"/>
                          </a:solidFill>
                          <a:latin typeface="+mn-lt"/>
                          <a:ea typeface="+mn-ea"/>
                          <a:cs typeface="+mn-cs"/>
                        </a:rPr>
                        <a:t>htm</a:t>
                      </a:r>
                      <a:endParaRPr lang="tr-TR" sz="1800" dirty="0">
                        <a:solidFill>
                          <a:schemeClr val="tx2"/>
                        </a:solidFill>
                      </a:endParaRPr>
                    </a:p>
                  </a:txBody>
                  <a:tcPr marL="91439" marR="91439" marT="45717" marB="45717"/>
                </a:tc>
                <a:tc>
                  <a:txBody>
                    <a:bodyPr/>
                    <a:lstStyle/>
                    <a:p>
                      <a:pPr algn="just"/>
                      <a:r>
                        <a:rPr lang="tr-TR" sz="1400" kern="1200" baseline="0" dirty="0" smtClean="0">
                          <a:solidFill>
                            <a:schemeClr val="tx2"/>
                          </a:solidFill>
                          <a:latin typeface="+mn-lt"/>
                          <a:ea typeface="+mn-ea"/>
                          <a:cs typeface="+mn-cs"/>
                        </a:rPr>
                        <a:t>Bir düzey yukarı klasörde bulunan </a:t>
                      </a:r>
                      <a:r>
                        <a:rPr lang="tr-TR" sz="1400" kern="1200" baseline="0" dirty="0" err="1" smtClean="0">
                          <a:solidFill>
                            <a:schemeClr val="tx2"/>
                          </a:solidFill>
                          <a:latin typeface="+mn-lt"/>
                          <a:ea typeface="+mn-ea"/>
                          <a:cs typeface="+mn-cs"/>
                        </a:rPr>
                        <a:t>stuff</a:t>
                      </a:r>
                      <a:endParaRPr lang="tr-TR" sz="1400" kern="1200" baseline="0" dirty="0" smtClean="0">
                        <a:solidFill>
                          <a:schemeClr val="tx2"/>
                        </a:solidFill>
                        <a:latin typeface="+mn-lt"/>
                        <a:ea typeface="+mn-ea"/>
                        <a:cs typeface="+mn-cs"/>
                      </a:endParaRPr>
                    </a:p>
                    <a:p>
                      <a:pPr algn="just"/>
                      <a:r>
                        <a:rPr lang="tr-TR" sz="1400" kern="1200" baseline="0" dirty="0" smtClean="0">
                          <a:solidFill>
                            <a:schemeClr val="tx2"/>
                          </a:solidFill>
                          <a:latin typeface="+mn-lt"/>
                          <a:ea typeface="+mn-ea"/>
                          <a:cs typeface="+mn-cs"/>
                        </a:rPr>
                        <a:t>klasöründeki </a:t>
                      </a:r>
                      <a:r>
                        <a:rPr lang="tr-TR" sz="1400" kern="1200" baseline="0" dirty="0" err="1" smtClean="0">
                          <a:solidFill>
                            <a:schemeClr val="tx2"/>
                          </a:solidFill>
                          <a:latin typeface="+mn-lt"/>
                          <a:ea typeface="+mn-ea"/>
                          <a:cs typeface="+mn-cs"/>
                        </a:rPr>
                        <a:t>other</a:t>
                      </a:r>
                      <a:r>
                        <a:rPr lang="tr-TR" sz="1400" kern="1200" baseline="0" dirty="0" smtClean="0">
                          <a:solidFill>
                            <a:schemeClr val="tx2"/>
                          </a:solidFill>
                          <a:latin typeface="+mn-lt"/>
                          <a:ea typeface="+mn-ea"/>
                          <a:cs typeface="+mn-cs"/>
                        </a:rPr>
                        <a:t>.</a:t>
                      </a:r>
                      <a:r>
                        <a:rPr lang="tr-TR" sz="1400" kern="1200" baseline="0" dirty="0" err="1" smtClean="0">
                          <a:solidFill>
                            <a:schemeClr val="tx2"/>
                          </a:solidFill>
                          <a:latin typeface="+mn-lt"/>
                          <a:ea typeface="+mn-ea"/>
                          <a:cs typeface="+mn-cs"/>
                        </a:rPr>
                        <a:t>htm</a:t>
                      </a:r>
                      <a:r>
                        <a:rPr lang="tr-TR" sz="1400" kern="1200" baseline="0" dirty="0" smtClean="0">
                          <a:solidFill>
                            <a:schemeClr val="tx2"/>
                          </a:solidFill>
                          <a:latin typeface="+mn-lt"/>
                          <a:ea typeface="+mn-ea"/>
                          <a:cs typeface="+mn-cs"/>
                        </a:rPr>
                        <a:t> ‘ye link oluşturur.</a:t>
                      </a:r>
                      <a:endParaRPr lang="tr-TR" sz="1400" dirty="0">
                        <a:solidFill>
                          <a:schemeClr val="tx2"/>
                        </a:solidFill>
                      </a:endParaRPr>
                    </a:p>
                  </a:txBody>
                  <a:tcPr marL="91439" marR="91439" marT="45717" marB="45717"/>
                </a:tc>
              </a:tr>
              <a:tr h="518123">
                <a:tc>
                  <a:txBody>
                    <a:bodyPr/>
                    <a:lstStyle/>
                    <a:p>
                      <a:pPr algn="just"/>
                      <a:r>
                        <a:rPr lang="tr-TR" sz="1800" kern="1200" baseline="0" dirty="0" err="1" smtClean="0">
                          <a:solidFill>
                            <a:schemeClr val="tx2"/>
                          </a:solidFill>
                          <a:latin typeface="+mn-lt"/>
                          <a:ea typeface="+mn-ea"/>
                          <a:cs typeface="+mn-cs"/>
                        </a:rPr>
                        <a:t>href</a:t>
                      </a:r>
                      <a:r>
                        <a:rPr lang="tr-TR" sz="1800" kern="1200" baseline="0" dirty="0" smtClean="0">
                          <a:solidFill>
                            <a:schemeClr val="tx2"/>
                          </a:solidFill>
                          <a:latin typeface="+mn-lt"/>
                          <a:ea typeface="+mn-ea"/>
                          <a:cs typeface="+mn-cs"/>
                        </a:rPr>
                        <a:t>=”http://www.</a:t>
                      </a:r>
                      <a:r>
                        <a:rPr lang="tr-TR" sz="1800" kern="1200" baseline="0" dirty="0" err="1" smtClean="0">
                          <a:solidFill>
                            <a:schemeClr val="tx2"/>
                          </a:solidFill>
                          <a:latin typeface="+mn-lt"/>
                          <a:ea typeface="+mn-ea"/>
                          <a:cs typeface="+mn-cs"/>
                        </a:rPr>
                        <a:t>appdev</a:t>
                      </a:r>
                      <a:r>
                        <a:rPr lang="tr-TR" sz="1800" kern="1200" baseline="0" dirty="0" smtClean="0">
                          <a:solidFill>
                            <a:schemeClr val="tx2"/>
                          </a:solidFill>
                          <a:latin typeface="+mn-lt"/>
                          <a:ea typeface="+mn-ea"/>
                          <a:cs typeface="+mn-cs"/>
                        </a:rPr>
                        <a:t>.com”</a:t>
                      </a:r>
                      <a:endParaRPr lang="tr-TR" sz="1800" dirty="0">
                        <a:solidFill>
                          <a:schemeClr val="tx2"/>
                        </a:solidFill>
                      </a:endParaRPr>
                    </a:p>
                  </a:txBody>
                  <a:tcPr marL="91439" marR="91439" marT="45717" marB="4571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kern="1200" baseline="0" dirty="0" smtClean="0">
                          <a:solidFill>
                            <a:schemeClr val="tx2"/>
                          </a:solidFill>
                          <a:latin typeface="+mn-lt"/>
                          <a:ea typeface="+mn-ea"/>
                          <a:cs typeface="+mn-cs"/>
                        </a:rPr>
                        <a:t>Başka bir web sitenin varsayılan ana sayfasına link oluşturur.</a:t>
                      </a:r>
                      <a:endParaRPr lang="tr-TR" sz="1400" dirty="0">
                        <a:solidFill>
                          <a:schemeClr val="tx2"/>
                        </a:solidFill>
                      </a:endParaRPr>
                    </a:p>
                  </a:txBody>
                  <a:tcPr marL="91439" marR="91439" marT="45717" marB="45717"/>
                </a:tc>
              </a:tr>
              <a:tr h="731468">
                <a:tc>
                  <a:txBody>
                    <a:bodyPr/>
                    <a:lstStyle/>
                    <a:p>
                      <a:pPr algn="just"/>
                      <a:r>
                        <a:rPr lang="tr-TR" sz="1800" kern="1200" baseline="0" dirty="0" err="1" smtClean="0">
                          <a:solidFill>
                            <a:schemeClr val="tx2"/>
                          </a:solidFill>
                          <a:latin typeface="+mn-lt"/>
                          <a:ea typeface="+mn-ea"/>
                          <a:cs typeface="+mn-cs"/>
                        </a:rPr>
                        <a:t>href</a:t>
                      </a:r>
                      <a:r>
                        <a:rPr lang="tr-TR" sz="1800" kern="1200" baseline="0" dirty="0" smtClean="0">
                          <a:solidFill>
                            <a:schemeClr val="tx2"/>
                          </a:solidFill>
                          <a:latin typeface="+mn-lt"/>
                          <a:ea typeface="+mn-ea"/>
                          <a:cs typeface="+mn-cs"/>
                        </a:rPr>
                        <a:t>=”ftp://appdev.com/afile.zip”</a:t>
                      </a:r>
                      <a:endParaRPr lang="tr-TR" sz="1800" dirty="0">
                        <a:solidFill>
                          <a:schemeClr val="tx2"/>
                        </a:solidFill>
                      </a:endParaRPr>
                    </a:p>
                  </a:txBody>
                  <a:tcPr marL="91439" marR="91439" marT="45717" marB="45717"/>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sv-SE" sz="1400" kern="1200" baseline="0" dirty="0" smtClean="0">
                          <a:solidFill>
                            <a:schemeClr val="tx2"/>
                          </a:solidFill>
                          <a:latin typeface="+mn-lt"/>
                          <a:ea typeface="+mn-ea"/>
                          <a:cs typeface="+mn-cs"/>
                        </a:rPr>
                        <a:t>FTP de bulunan bir dosyaya link oluşturur.</a:t>
                      </a:r>
                      <a:r>
                        <a:rPr lang="tr-TR" sz="1400" kern="1200" baseline="0" dirty="0" smtClean="0">
                          <a:solidFill>
                            <a:schemeClr val="tx2"/>
                          </a:solidFill>
                          <a:latin typeface="+mn-lt"/>
                          <a:ea typeface="+mn-ea"/>
                          <a:cs typeface="+mn-cs"/>
                        </a:rPr>
                        <a:t> Sitenizden </a:t>
                      </a:r>
                      <a:r>
                        <a:rPr lang="tr-TR" sz="1400" kern="1200" baseline="0" dirty="0" err="1" smtClean="0">
                          <a:solidFill>
                            <a:schemeClr val="tx2"/>
                          </a:solidFill>
                          <a:latin typeface="+mn-lt"/>
                          <a:ea typeface="+mn-ea"/>
                          <a:cs typeface="+mn-cs"/>
                        </a:rPr>
                        <a:t>download</a:t>
                      </a:r>
                      <a:r>
                        <a:rPr lang="tr-TR" sz="1400" kern="1200" baseline="0" dirty="0" smtClean="0">
                          <a:solidFill>
                            <a:schemeClr val="tx2"/>
                          </a:solidFill>
                          <a:latin typeface="+mn-lt"/>
                          <a:ea typeface="+mn-ea"/>
                          <a:cs typeface="+mn-cs"/>
                        </a:rPr>
                        <a:t> edilmesini istediğiniz dosyaya bir link oluşturur.</a:t>
                      </a:r>
                      <a:endParaRPr lang="tr-TR" sz="1400" dirty="0">
                        <a:solidFill>
                          <a:schemeClr val="tx2"/>
                        </a:solidFill>
                      </a:endParaRPr>
                    </a:p>
                  </a:txBody>
                  <a:tcPr marL="91439" marR="91439" marT="45717" marB="45717"/>
                </a:tc>
              </a:tr>
              <a:tr h="518123">
                <a:tc>
                  <a:txBody>
                    <a:bodyPr/>
                    <a:lstStyle/>
                    <a:p>
                      <a:pPr algn="just"/>
                      <a:r>
                        <a:rPr lang="tr-TR" sz="1800" kern="1200" baseline="0" dirty="0" err="1" smtClean="0">
                          <a:solidFill>
                            <a:schemeClr val="tx2"/>
                          </a:solidFill>
                          <a:latin typeface="+mn-lt"/>
                          <a:ea typeface="+mn-ea"/>
                          <a:cs typeface="+mn-cs"/>
                        </a:rPr>
                        <a:t>href</a:t>
                      </a:r>
                      <a:r>
                        <a:rPr lang="tr-TR" sz="1800" kern="1200" baseline="0" dirty="0" smtClean="0">
                          <a:solidFill>
                            <a:schemeClr val="tx2"/>
                          </a:solidFill>
                          <a:latin typeface="+mn-lt"/>
                          <a:ea typeface="+mn-ea"/>
                          <a:cs typeface="+mn-cs"/>
                        </a:rPr>
                        <a:t>=”mailto:sales@appdev.com”</a:t>
                      </a:r>
                      <a:endParaRPr lang="tr-TR" sz="1800" dirty="0">
                        <a:solidFill>
                          <a:schemeClr val="tx2"/>
                        </a:solidFill>
                      </a:endParaRPr>
                    </a:p>
                  </a:txBody>
                  <a:tcPr marL="91439" marR="91439" marT="45717" marB="45717"/>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400" kern="1200" baseline="0" dirty="0" err="1" smtClean="0">
                          <a:solidFill>
                            <a:schemeClr val="tx2"/>
                          </a:solidFill>
                          <a:latin typeface="+mn-lt"/>
                          <a:ea typeface="+mn-ea"/>
                          <a:cs typeface="+mn-cs"/>
                        </a:rPr>
                        <a:t>sales</a:t>
                      </a:r>
                      <a:r>
                        <a:rPr lang="tr-TR" sz="1400" kern="1200" baseline="0" dirty="0" smtClean="0">
                          <a:solidFill>
                            <a:schemeClr val="tx2"/>
                          </a:solidFill>
                          <a:latin typeface="+mn-lt"/>
                          <a:ea typeface="+mn-ea"/>
                          <a:cs typeface="+mn-cs"/>
                        </a:rPr>
                        <a:t>@</a:t>
                      </a:r>
                      <a:r>
                        <a:rPr lang="tr-TR" sz="1400" kern="1200" baseline="0" dirty="0" err="1" smtClean="0">
                          <a:solidFill>
                            <a:schemeClr val="tx2"/>
                          </a:solidFill>
                          <a:latin typeface="+mn-lt"/>
                          <a:ea typeface="+mn-ea"/>
                          <a:cs typeface="+mn-cs"/>
                        </a:rPr>
                        <a:t>appdev</a:t>
                      </a:r>
                      <a:r>
                        <a:rPr lang="tr-TR" sz="1400" kern="1200" baseline="0" dirty="0" smtClean="0">
                          <a:solidFill>
                            <a:schemeClr val="tx2"/>
                          </a:solidFill>
                          <a:latin typeface="+mn-lt"/>
                          <a:ea typeface="+mn-ea"/>
                          <a:cs typeface="+mn-cs"/>
                        </a:rPr>
                        <a:t>.com mail adresine mail</a:t>
                      </a:r>
                    </a:p>
                    <a:p>
                      <a:pPr marL="0" marR="0" indent="0" algn="just" defTabSz="914400" rtl="0" eaLnBrk="1" fontAlgn="auto" latinLnBrk="0" hangingPunct="1">
                        <a:lnSpc>
                          <a:spcPct val="100000"/>
                        </a:lnSpc>
                        <a:spcBef>
                          <a:spcPts val="0"/>
                        </a:spcBef>
                        <a:spcAft>
                          <a:spcPts val="0"/>
                        </a:spcAft>
                        <a:buClrTx/>
                        <a:buSzTx/>
                        <a:buFontTx/>
                        <a:buNone/>
                        <a:tabLst/>
                        <a:defRPr/>
                      </a:pPr>
                      <a:r>
                        <a:rPr lang="tr-TR" sz="1400" kern="1200" baseline="0" dirty="0" smtClean="0">
                          <a:solidFill>
                            <a:schemeClr val="tx2"/>
                          </a:solidFill>
                          <a:latin typeface="+mn-lt"/>
                          <a:ea typeface="+mn-ea"/>
                          <a:cs typeface="+mn-cs"/>
                        </a:rPr>
                        <a:t>göndermek için bir link oluşturur.</a:t>
                      </a:r>
                    </a:p>
                  </a:txBody>
                  <a:tcPr marL="91439" marR="91439" marT="45717" marB="45717"/>
                </a:tc>
              </a:tr>
            </a:tbl>
          </a:graphicData>
        </a:graphic>
      </p:graphicFrame>
    </p:spTree>
    <p:extLst>
      <p:ext uri="{BB962C8B-B14F-4D97-AF65-F5344CB8AC3E}">
        <p14:creationId xmlns:p14="http://schemas.microsoft.com/office/powerpoint/2010/main" val="26042777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72067" y="2675466"/>
            <a:ext cx="7408333" cy="4182533"/>
          </a:xfrm>
        </p:spPr>
        <p:txBody>
          <a:bodyPr>
            <a:normAutofit fontScale="77500" lnSpcReduction="20000"/>
          </a:bodyPr>
          <a:lstStyle/>
          <a:p>
            <a:pPr algn="just">
              <a:defRPr/>
            </a:pPr>
            <a:r>
              <a:rPr lang="tr-TR" dirty="0"/>
              <a:t>Eğer link verirken protokol adını yazmazsanız “http://” (ya da bir Web serverda kullanmıyorsanız “file:”) olarak alınır</a:t>
            </a:r>
            <a:r>
              <a:rPr lang="tr-TR" dirty="0" smtClean="0"/>
              <a:t>.</a:t>
            </a:r>
            <a:endParaRPr lang="tr-TR" sz="1800" b="1" dirty="0"/>
          </a:p>
          <a:p>
            <a:pPr algn="just">
              <a:defRPr/>
            </a:pPr>
            <a:endParaRPr lang="tr-TR" b="1" dirty="0"/>
          </a:p>
          <a:p>
            <a:pPr algn="just">
              <a:defRPr/>
            </a:pPr>
            <a:r>
              <a:rPr lang="tr-TR" b="1" dirty="0"/>
              <a:t>Not: </a:t>
            </a:r>
            <a:r>
              <a:rPr lang="tr-TR" sz="1800" b="1" dirty="0"/>
              <a:t>&lt;A&gt; etiketinin TARGET özelliğine “_</a:t>
            </a:r>
            <a:r>
              <a:rPr lang="tr-TR" sz="1800" b="1" dirty="0" err="1"/>
              <a:t>blank</a:t>
            </a:r>
            <a:r>
              <a:rPr lang="tr-TR" sz="1800" b="1" dirty="0"/>
              <a:t>” değerini atayarak linkin yeni bir Web Tarayıcısı penceresinde açılmasını sağlayabiliriz. Çalışma: İç içe birkaç klasör açıp dosyaları bu klasörlere koyarak ta bu dosyalara link veriniz. Linklerden bir kısmını yeni pencerede açınız.</a:t>
            </a:r>
          </a:p>
          <a:p>
            <a:pPr algn="just">
              <a:defRPr/>
            </a:pPr>
            <a:endParaRPr lang="tr-TR" sz="1800" dirty="0"/>
          </a:p>
          <a:p>
            <a:pPr algn="just">
              <a:defRPr/>
            </a:pPr>
            <a:r>
              <a:rPr lang="tr-TR" b="1" dirty="0"/>
              <a:t>Yerimi (</a:t>
            </a:r>
            <a:r>
              <a:rPr lang="tr-TR" b="1" dirty="0" err="1"/>
              <a:t>Named</a:t>
            </a:r>
            <a:r>
              <a:rPr lang="tr-TR" b="1" dirty="0"/>
              <a:t> </a:t>
            </a:r>
            <a:r>
              <a:rPr lang="tr-TR" b="1" dirty="0" err="1"/>
              <a:t>Anchor</a:t>
            </a:r>
            <a:r>
              <a:rPr lang="tr-TR" b="1" dirty="0"/>
              <a:t>) Kullanımı</a:t>
            </a:r>
          </a:p>
          <a:p>
            <a:pPr algn="just">
              <a:defRPr/>
            </a:pPr>
            <a:endParaRPr lang="tr-TR" b="1" dirty="0"/>
          </a:p>
          <a:p>
            <a:pPr algn="just">
              <a:defRPr/>
            </a:pPr>
            <a:r>
              <a:rPr lang="tr-TR" dirty="0" err="1"/>
              <a:t>Yarimi</a:t>
            </a:r>
            <a:r>
              <a:rPr lang="tr-TR" dirty="0"/>
              <a:t> uzun bir dokümanın içerisinde dokümanın belli kısımlarına linkler vermek için kullanılır. Yerimi oluşturmak için;</a:t>
            </a:r>
          </a:p>
          <a:p>
            <a:pPr algn="just">
              <a:defRPr/>
            </a:pPr>
            <a:endParaRPr lang="tr-TR" dirty="0"/>
          </a:p>
          <a:p>
            <a:pPr algn="just">
              <a:defRPr/>
            </a:pPr>
            <a:r>
              <a:rPr lang="tr-TR" dirty="0"/>
              <a:t>1. NAME özelliğine bir yer adı yazarak &lt;A name&gt; etiketi oluşturunuz.</a:t>
            </a:r>
          </a:p>
          <a:p>
            <a:pPr algn="just">
              <a:defRPr/>
            </a:pPr>
            <a:r>
              <a:rPr lang="tr-TR" dirty="0"/>
              <a:t>2. Başka bir &lt;A&gt; etiketi ile # işareti kullanarak önceki verdiğiniz isme bağlantı oluşturunuz.</a:t>
            </a:r>
          </a:p>
        </p:txBody>
      </p:sp>
      <p:sp>
        <p:nvSpPr>
          <p:cNvPr id="3" name="Başlık 2"/>
          <p:cNvSpPr>
            <a:spLocks noGrp="1"/>
          </p:cNvSpPr>
          <p:nvPr>
            <p:ph type="title"/>
          </p:nvPr>
        </p:nvSpPr>
        <p:spPr/>
        <p:txBody>
          <a:bodyPr/>
          <a:lstStyle/>
          <a:p>
            <a:r>
              <a:rPr lang="tr-TR" b="1" dirty="0">
                <a:solidFill>
                  <a:schemeClr val="bg1"/>
                </a:solidFill>
                <a:effectLst>
                  <a:outerShdw blurRad="469900" dir="11820000" algn="r" rotWithShape="0">
                    <a:schemeClr val="bg1"/>
                  </a:outerShdw>
                </a:effectLst>
                <a:latin typeface="Tekton Pro" pitchFamily="34" charset="0"/>
              </a:rPr>
              <a:t>Html Kodları</a:t>
            </a:r>
            <a:endParaRPr lang="tr-TR" dirty="0"/>
          </a:p>
        </p:txBody>
      </p:sp>
    </p:spTree>
    <p:extLst>
      <p:ext uri="{BB962C8B-B14F-4D97-AF65-F5344CB8AC3E}">
        <p14:creationId xmlns:p14="http://schemas.microsoft.com/office/powerpoint/2010/main" val="27069279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92500"/>
          </a:bodyPr>
          <a:lstStyle/>
          <a:p>
            <a:pPr>
              <a:defRPr/>
            </a:pPr>
            <a:r>
              <a:rPr lang="tr-TR" b="1" dirty="0"/>
              <a:t>Web Sayfanızda Grafik Kullanımı</a:t>
            </a:r>
          </a:p>
          <a:p>
            <a:pPr>
              <a:defRPr/>
            </a:pPr>
            <a:endParaRPr lang="tr-TR" b="1" dirty="0"/>
          </a:p>
          <a:p>
            <a:pPr>
              <a:defRPr/>
            </a:pPr>
            <a:r>
              <a:rPr lang="tr-TR" dirty="0"/>
              <a:t>Web sayfamıza resim eklemek için &lt;IMG&gt; etiketi kullanılır.</a:t>
            </a:r>
          </a:p>
          <a:p>
            <a:pPr>
              <a:defRPr/>
            </a:pPr>
            <a:endParaRPr lang="tr-TR" dirty="0"/>
          </a:p>
          <a:p>
            <a:pPr>
              <a:defRPr/>
            </a:pPr>
            <a:r>
              <a:rPr lang="tr-TR" b="1" dirty="0"/>
              <a:t>&lt;IMG&gt; Etiketinin Kullanımı</a:t>
            </a:r>
          </a:p>
          <a:p>
            <a:pPr>
              <a:defRPr/>
            </a:pPr>
            <a:r>
              <a:rPr lang="tr-TR" dirty="0"/>
              <a:t>Sayfaya ekleyeceğimiz resmin kaynağını &lt;IMG </a:t>
            </a:r>
            <a:r>
              <a:rPr lang="tr-TR" dirty="0" err="1"/>
              <a:t>src</a:t>
            </a:r>
            <a:r>
              <a:rPr lang="tr-TR" dirty="0"/>
              <a:t>&gt; özelliği ile, </a:t>
            </a:r>
            <a:r>
              <a:rPr lang="tr-TR" dirty="0" smtClean="0"/>
              <a:t>resim göstermeyi </a:t>
            </a:r>
            <a:r>
              <a:rPr lang="tr-TR" dirty="0"/>
              <a:t>desteklemeyen tarayıcılarda resim yerine gösterilecek  lan metin de &lt;IMG alt&gt; özelliği ile belirtilir.</a:t>
            </a:r>
          </a:p>
          <a:p>
            <a:endParaRPr lang="tr-TR" dirty="0"/>
          </a:p>
        </p:txBody>
      </p:sp>
      <p:sp>
        <p:nvSpPr>
          <p:cNvPr id="3" name="Başlık 2"/>
          <p:cNvSpPr>
            <a:spLocks noGrp="1"/>
          </p:cNvSpPr>
          <p:nvPr>
            <p:ph type="title"/>
          </p:nvPr>
        </p:nvSpPr>
        <p:spPr/>
        <p:txBody>
          <a:bodyPr/>
          <a:lstStyle/>
          <a:p>
            <a:r>
              <a:rPr lang="tr-TR" b="1" dirty="0">
                <a:solidFill>
                  <a:schemeClr val="bg1"/>
                </a:solidFill>
                <a:effectLst>
                  <a:outerShdw blurRad="469900" dir="11820000" algn="r" rotWithShape="0">
                    <a:schemeClr val="bg1"/>
                  </a:outerShdw>
                </a:effectLst>
                <a:latin typeface="Tekton Pro" pitchFamily="34" charset="0"/>
              </a:rPr>
              <a:t>Html Kodları</a:t>
            </a:r>
            <a:endParaRPr lang="tr-TR" dirty="0"/>
          </a:p>
        </p:txBody>
      </p:sp>
    </p:spTree>
    <p:extLst>
      <p:ext uri="{BB962C8B-B14F-4D97-AF65-F5344CB8AC3E}">
        <p14:creationId xmlns:p14="http://schemas.microsoft.com/office/powerpoint/2010/main" val="19046956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72067" y="2675466"/>
            <a:ext cx="7408333" cy="4065901"/>
          </a:xfrm>
        </p:spPr>
        <p:txBody>
          <a:bodyPr>
            <a:normAutofit fontScale="70000" lnSpcReduction="20000"/>
          </a:bodyPr>
          <a:lstStyle/>
          <a:p>
            <a:pPr algn="just">
              <a:defRPr/>
            </a:pPr>
            <a:r>
              <a:rPr lang="tr-TR" b="1" dirty="0"/>
              <a:t>Resim Formatları</a:t>
            </a:r>
          </a:p>
          <a:p>
            <a:pPr algn="just">
              <a:defRPr/>
            </a:pPr>
            <a:endParaRPr lang="tr-TR" b="1" dirty="0"/>
          </a:p>
          <a:p>
            <a:pPr algn="just">
              <a:defRPr/>
            </a:pPr>
            <a:r>
              <a:rPr lang="tr-TR" dirty="0"/>
              <a:t>Web de kullanılan iki resim formatı vardır. Bunlar;</a:t>
            </a:r>
          </a:p>
          <a:p>
            <a:pPr algn="just">
              <a:defRPr/>
            </a:pPr>
            <a:r>
              <a:rPr lang="tr-TR" dirty="0"/>
              <a:t>• GIF</a:t>
            </a:r>
          </a:p>
          <a:p>
            <a:pPr algn="just">
              <a:defRPr/>
            </a:pPr>
            <a:r>
              <a:rPr lang="tr-TR" dirty="0"/>
              <a:t>• JPEG</a:t>
            </a:r>
          </a:p>
          <a:p>
            <a:pPr algn="just">
              <a:defRPr/>
            </a:pPr>
            <a:r>
              <a:rPr lang="tr-TR" b="1" dirty="0"/>
              <a:t>GIF (Graphics </a:t>
            </a:r>
            <a:r>
              <a:rPr lang="tr-TR" b="1" dirty="0" err="1"/>
              <a:t>Interchange</a:t>
            </a:r>
            <a:r>
              <a:rPr lang="tr-TR" b="1" dirty="0"/>
              <a:t> Format) </a:t>
            </a:r>
            <a:r>
              <a:rPr lang="tr-TR" dirty="0"/>
              <a:t>genellikle küçük resimler ya da hareketli animasyonlar için kullanılır. </a:t>
            </a:r>
            <a:r>
              <a:rPr lang="tr-TR" dirty="0" err="1"/>
              <a:t>Gif</a:t>
            </a:r>
            <a:r>
              <a:rPr lang="tr-TR" dirty="0"/>
              <a:t> sıkıştırıldığında resmin kalitesinde bozulma olmaz.</a:t>
            </a:r>
          </a:p>
          <a:p>
            <a:pPr algn="just">
              <a:defRPr/>
            </a:pPr>
            <a:endParaRPr lang="tr-TR" dirty="0"/>
          </a:p>
          <a:p>
            <a:pPr algn="just">
              <a:defRPr/>
            </a:pPr>
            <a:r>
              <a:rPr lang="tr-TR" b="1" dirty="0"/>
              <a:t>JPEG </a:t>
            </a:r>
            <a:r>
              <a:rPr lang="tr-TR" dirty="0"/>
              <a:t>Genellikle büyük ebatlardaki resim formatıdır. </a:t>
            </a:r>
            <a:r>
              <a:rPr lang="tr-TR" dirty="0" err="1"/>
              <a:t>Jpeg</a:t>
            </a:r>
            <a:r>
              <a:rPr lang="tr-TR" dirty="0"/>
              <a:t> resimlerini sıkıştırdığımız ölçüde kalitesinde azalma olur. Yalnız bu bozulmalar insan gözü ile pek belli olmaz.</a:t>
            </a:r>
          </a:p>
          <a:p>
            <a:pPr algn="just">
              <a:defRPr/>
            </a:pPr>
            <a:endParaRPr lang="tr-TR" dirty="0"/>
          </a:p>
          <a:p>
            <a:pPr algn="just">
              <a:defRPr/>
            </a:pPr>
            <a:r>
              <a:rPr lang="tr-TR" b="1" dirty="0"/>
              <a:t>Not</a:t>
            </a:r>
            <a:r>
              <a:rPr lang="tr-TR" dirty="0"/>
              <a:t>: Yeni browserların desteklediği yeni bir üçüncü tip resim formatı da PNG (</a:t>
            </a:r>
            <a:r>
              <a:rPr lang="tr-TR" dirty="0" err="1"/>
              <a:t>Portable</a:t>
            </a:r>
            <a:r>
              <a:rPr lang="tr-TR" dirty="0"/>
              <a:t> Network Graphics). </a:t>
            </a:r>
            <a:r>
              <a:rPr lang="tr-TR" dirty="0" err="1"/>
              <a:t>Png</a:t>
            </a:r>
            <a:r>
              <a:rPr lang="tr-TR" dirty="0"/>
              <a:t> formatı, </a:t>
            </a:r>
            <a:r>
              <a:rPr lang="tr-TR" dirty="0" err="1"/>
              <a:t>Gif’in</a:t>
            </a:r>
            <a:r>
              <a:rPr lang="tr-TR" dirty="0"/>
              <a:t> yerine geçebilir. </a:t>
            </a:r>
          </a:p>
        </p:txBody>
      </p:sp>
      <p:sp>
        <p:nvSpPr>
          <p:cNvPr id="3" name="Başlık 2"/>
          <p:cNvSpPr>
            <a:spLocks noGrp="1"/>
          </p:cNvSpPr>
          <p:nvPr>
            <p:ph type="title"/>
          </p:nvPr>
        </p:nvSpPr>
        <p:spPr/>
        <p:txBody>
          <a:bodyPr/>
          <a:lstStyle/>
          <a:p>
            <a:r>
              <a:rPr lang="tr-TR" b="1" dirty="0">
                <a:solidFill>
                  <a:schemeClr val="bg1"/>
                </a:solidFill>
                <a:effectLst>
                  <a:outerShdw blurRad="469900" dir="11820000" algn="r" rotWithShape="0">
                    <a:schemeClr val="bg1"/>
                  </a:outerShdw>
                </a:effectLst>
                <a:latin typeface="Tekton Pro" pitchFamily="34" charset="0"/>
              </a:rPr>
              <a:t>Html Kodları</a:t>
            </a:r>
            <a:endParaRPr lang="tr-TR" dirty="0"/>
          </a:p>
        </p:txBody>
      </p:sp>
    </p:spTree>
    <p:extLst>
      <p:ext uri="{BB962C8B-B14F-4D97-AF65-F5344CB8AC3E}">
        <p14:creationId xmlns:p14="http://schemas.microsoft.com/office/powerpoint/2010/main" val="2954413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99592" y="2492896"/>
            <a:ext cx="7408333" cy="897549"/>
          </a:xfrm>
        </p:spPr>
        <p:txBody>
          <a:bodyPr>
            <a:normAutofit fontScale="85000" lnSpcReduction="20000"/>
          </a:bodyPr>
          <a:lstStyle/>
          <a:p>
            <a:pPr algn="just">
              <a:defRPr/>
            </a:pPr>
            <a:r>
              <a:rPr lang="tr-TR" b="1" dirty="0"/>
              <a:t>&lt;IMG&gt; Etiketinin Özellikleri</a:t>
            </a:r>
          </a:p>
          <a:p>
            <a:pPr algn="just">
              <a:defRPr/>
            </a:pPr>
            <a:r>
              <a:rPr lang="tr-TR" dirty="0"/>
              <a:t>HTML ’</a:t>
            </a:r>
            <a:r>
              <a:rPr lang="tr-TR" dirty="0" err="1"/>
              <a:t>nin</a:t>
            </a:r>
            <a:r>
              <a:rPr lang="tr-TR" dirty="0"/>
              <a:t> çoğu </a:t>
            </a:r>
            <a:r>
              <a:rPr lang="tr-TR" dirty="0" err="1"/>
              <a:t>taglarından</a:t>
            </a:r>
            <a:r>
              <a:rPr lang="tr-TR" dirty="0"/>
              <a:t> farklı olarak &lt;IMG&gt; etiketinin kapama etiketi yoktur. Bazı özellikleri şunlardır;</a:t>
            </a:r>
          </a:p>
          <a:p>
            <a:endParaRPr lang="tr-TR" dirty="0"/>
          </a:p>
        </p:txBody>
      </p:sp>
      <p:sp>
        <p:nvSpPr>
          <p:cNvPr id="3" name="Başlık 2"/>
          <p:cNvSpPr>
            <a:spLocks noGrp="1"/>
          </p:cNvSpPr>
          <p:nvPr>
            <p:ph type="title"/>
          </p:nvPr>
        </p:nvSpPr>
        <p:spPr/>
        <p:txBody>
          <a:bodyPr/>
          <a:lstStyle/>
          <a:p>
            <a:r>
              <a:rPr lang="tr-TR" b="1" dirty="0">
                <a:solidFill>
                  <a:schemeClr val="bg1"/>
                </a:solidFill>
                <a:effectLst>
                  <a:outerShdw blurRad="469900" dir="11820000" algn="r" rotWithShape="0">
                    <a:schemeClr val="bg1"/>
                  </a:outerShdw>
                </a:effectLst>
                <a:latin typeface="Tekton Pro" pitchFamily="34" charset="0"/>
              </a:rPr>
              <a:t>Html Kodları</a:t>
            </a:r>
            <a:endParaRPr lang="tr-TR" dirty="0"/>
          </a:p>
        </p:txBody>
      </p:sp>
      <p:graphicFrame>
        <p:nvGraphicFramePr>
          <p:cNvPr id="4" name="14 Tablo"/>
          <p:cNvGraphicFramePr>
            <a:graphicFrameLocks noGrp="1"/>
          </p:cNvGraphicFramePr>
          <p:nvPr>
            <p:extLst>
              <p:ext uri="{D42A27DB-BD31-4B8C-83A1-F6EECF244321}">
                <p14:modId xmlns:p14="http://schemas.microsoft.com/office/powerpoint/2010/main" val="9707116"/>
              </p:ext>
            </p:extLst>
          </p:nvPr>
        </p:nvGraphicFramePr>
        <p:xfrm>
          <a:off x="539552" y="3391784"/>
          <a:ext cx="7929563" cy="3449638"/>
        </p:xfrm>
        <a:graphic>
          <a:graphicData uri="http://schemas.openxmlformats.org/drawingml/2006/table">
            <a:tbl>
              <a:tblPr firstRow="1" bandRow="1">
                <a:tableStyleId>{5C22544A-7EE6-4342-B048-85BDC9FD1C3A}</a:tableStyleId>
              </a:tblPr>
              <a:tblGrid>
                <a:gridCol w="1847665"/>
                <a:gridCol w="6081898"/>
              </a:tblGrid>
              <a:tr h="370874">
                <a:tc>
                  <a:txBody>
                    <a:bodyPr/>
                    <a:lstStyle/>
                    <a:p>
                      <a:pPr algn="just"/>
                      <a:r>
                        <a:rPr lang="tr-TR" sz="1600" dirty="0" smtClean="0">
                          <a:latin typeface="+mn-lt"/>
                        </a:rPr>
                        <a:t>Kod</a:t>
                      </a:r>
                      <a:endParaRPr lang="tr-TR" sz="1600" dirty="0">
                        <a:latin typeface="+mn-lt"/>
                      </a:endParaRPr>
                    </a:p>
                  </a:txBody>
                  <a:tcPr marL="91439" marR="91439" marT="45724" marB="45724"/>
                </a:tc>
                <a:tc>
                  <a:txBody>
                    <a:bodyPr/>
                    <a:lstStyle/>
                    <a:p>
                      <a:pPr algn="just"/>
                      <a:r>
                        <a:rPr lang="tr-TR" sz="1600" dirty="0" smtClean="0">
                          <a:latin typeface="+mn-lt"/>
                        </a:rPr>
                        <a:t>Açıklaması</a:t>
                      </a:r>
                      <a:endParaRPr lang="tr-TR" sz="1600" dirty="0">
                        <a:latin typeface="+mn-lt"/>
                      </a:endParaRPr>
                    </a:p>
                  </a:txBody>
                  <a:tcPr marL="91439" marR="91439" marT="45724" marB="45724"/>
                </a:tc>
              </a:tr>
              <a:tr h="304828">
                <a:tc>
                  <a:txBody>
                    <a:bodyPr/>
                    <a:lstStyle/>
                    <a:p>
                      <a:pPr algn="l"/>
                      <a:r>
                        <a:rPr lang="tr-TR" sz="1400" b="1" kern="1200" baseline="0" smtClean="0">
                          <a:solidFill>
                            <a:schemeClr val="tx2"/>
                          </a:solidFill>
                          <a:latin typeface="+mn-lt"/>
                          <a:ea typeface="+mn-ea"/>
                          <a:cs typeface="+mn-cs"/>
                        </a:rPr>
                        <a:t>src</a:t>
                      </a:r>
                      <a:endParaRPr lang="tr-TR" sz="1400" b="1" kern="1200" baseline="0" dirty="0" smtClean="0">
                        <a:solidFill>
                          <a:schemeClr val="tx2"/>
                        </a:solidFill>
                        <a:latin typeface="+mn-lt"/>
                        <a:ea typeface="+mn-ea"/>
                        <a:cs typeface="+mn-cs"/>
                      </a:endParaRPr>
                    </a:p>
                  </a:txBody>
                  <a:tcPr marL="91439" marR="91439" marT="45724" marB="45724"/>
                </a:tc>
                <a:tc>
                  <a:txBody>
                    <a:bodyPr/>
                    <a:lstStyle/>
                    <a:p>
                      <a:pPr algn="just"/>
                      <a:r>
                        <a:rPr lang="tr-TR" sz="1400" b="0" kern="1200" baseline="0" dirty="0" smtClean="0">
                          <a:solidFill>
                            <a:schemeClr val="tx2"/>
                          </a:solidFill>
                          <a:latin typeface="+mn-lt"/>
                          <a:ea typeface="+mn-ea"/>
                          <a:cs typeface="+mn-cs"/>
                        </a:rPr>
                        <a:t>Resmin bulunduğu dosya ve yol</a:t>
                      </a:r>
                      <a:endParaRPr lang="tr-TR" sz="1400" b="0" dirty="0">
                        <a:solidFill>
                          <a:schemeClr val="tx2"/>
                        </a:solidFill>
                        <a:latin typeface="+mn-lt"/>
                      </a:endParaRPr>
                    </a:p>
                  </a:txBody>
                  <a:tcPr marL="91439" marR="91439" marT="45724" marB="45724"/>
                </a:tc>
              </a:tr>
              <a:tr h="518208">
                <a:tc>
                  <a:txBody>
                    <a:bodyPr/>
                    <a:lstStyle/>
                    <a:p>
                      <a:pPr algn="l"/>
                      <a:r>
                        <a:rPr lang="tr-TR" sz="1400" b="1" kern="1200" baseline="0" dirty="0" smtClean="0">
                          <a:solidFill>
                            <a:schemeClr val="tx2"/>
                          </a:solidFill>
                          <a:latin typeface="+mn-lt"/>
                          <a:ea typeface="+mn-ea"/>
                          <a:cs typeface="+mn-cs"/>
                        </a:rPr>
                        <a:t>alt</a:t>
                      </a:r>
                      <a:endParaRPr lang="tr-TR" sz="1400" dirty="0">
                        <a:solidFill>
                          <a:schemeClr val="tx2"/>
                        </a:solidFill>
                        <a:latin typeface="+mn-lt"/>
                      </a:endParaRPr>
                    </a:p>
                  </a:txBody>
                  <a:tcPr marL="91439" marR="91439" marT="45724" marB="45724"/>
                </a:tc>
                <a:tc>
                  <a:txBody>
                    <a:bodyPr/>
                    <a:lstStyle/>
                    <a:p>
                      <a:pPr algn="just"/>
                      <a:r>
                        <a:rPr lang="es-ES" sz="1400" b="0" kern="1200" baseline="0" dirty="0" smtClean="0">
                          <a:solidFill>
                            <a:schemeClr val="tx2"/>
                          </a:solidFill>
                          <a:latin typeface="+mn-lt"/>
                          <a:ea typeface="+mn-ea"/>
                          <a:cs typeface="+mn-cs"/>
                        </a:rPr>
                        <a:t>Resim göstermeyi desteklemeyen tarayıcılar ya da resim yüklenirken</a:t>
                      </a:r>
                      <a:r>
                        <a:rPr lang="tr-TR" sz="1400" b="0" kern="1200" baseline="0" dirty="0" smtClean="0">
                          <a:solidFill>
                            <a:schemeClr val="tx2"/>
                          </a:solidFill>
                          <a:latin typeface="+mn-lt"/>
                          <a:ea typeface="+mn-ea"/>
                          <a:cs typeface="+mn-cs"/>
                        </a:rPr>
                        <a:t> resmin yerinde gözükecek olan metindir.</a:t>
                      </a:r>
                      <a:endParaRPr lang="tr-TR" sz="1400" b="0" dirty="0">
                        <a:solidFill>
                          <a:schemeClr val="tx2"/>
                        </a:solidFill>
                        <a:latin typeface="+mn-lt"/>
                      </a:endParaRPr>
                    </a:p>
                  </a:txBody>
                  <a:tcPr marL="91439" marR="91439" marT="45724" marB="45724"/>
                </a:tc>
              </a:tr>
              <a:tr h="518208">
                <a:tc>
                  <a:txBody>
                    <a:bodyPr/>
                    <a:lstStyle/>
                    <a:p>
                      <a:pPr algn="l"/>
                      <a:r>
                        <a:rPr lang="tr-TR" sz="1400" b="1" kern="1200" baseline="0" dirty="0" err="1" smtClean="0">
                          <a:solidFill>
                            <a:schemeClr val="tx2"/>
                          </a:solidFill>
                          <a:latin typeface="+mn-lt"/>
                          <a:ea typeface="+mn-ea"/>
                          <a:cs typeface="+mn-cs"/>
                        </a:rPr>
                        <a:t>align</a:t>
                      </a:r>
                      <a:endParaRPr lang="tr-TR" sz="1400" dirty="0">
                        <a:solidFill>
                          <a:schemeClr val="tx2"/>
                        </a:solidFill>
                        <a:latin typeface="+mn-lt"/>
                      </a:endParaRPr>
                    </a:p>
                  </a:txBody>
                  <a:tcPr marL="91439" marR="91439" marT="45724" marB="45724"/>
                </a:tc>
                <a:tc>
                  <a:txBody>
                    <a:bodyPr/>
                    <a:lstStyle/>
                    <a:p>
                      <a:pPr algn="just"/>
                      <a:r>
                        <a:rPr lang="tr-TR" sz="1400" b="0" kern="1200" baseline="0" dirty="0" smtClean="0">
                          <a:solidFill>
                            <a:schemeClr val="tx2"/>
                          </a:solidFill>
                          <a:latin typeface="+mn-lt"/>
                          <a:ea typeface="+mn-ea"/>
                          <a:cs typeface="+mn-cs"/>
                        </a:rPr>
                        <a:t>Resmin sayfada farklı hizalamada kullanılır. </a:t>
                      </a:r>
                      <a:r>
                        <a:rPr lang="tr-TR" sz="1400" b="0" kern="1200" baseline="0" dirty="0" err="1" smtClean="0">
                          <a:solidFill>
                            <a:schemeClr val="tx2"/>
                          </a:solidFill>
                          <a:latin typeface="+mn-lt"/>
                          <a:ea typeface="+mn-ea"/>
                          <a:cs typeface="+mn-cs"/>
                        </a:rPr>
                        <a:t>Left</a:t>
                      </a:r>
                      <a:r>
                        <a:rPr lang="tr-TR" sz="1400" b="0" kern="1200" baseline="0" dirty="0" smtClean="0">
                          <a:solidFill>
                            <a:schemeClr val="tx2"/>
                          </a:solidFill>
                          <a:latin typeface="+mn-lt"/>
                          <a:ea typeface="+mn-ea"/>
                          <a:cs typeface="+mn-cs"/>
                        </a:rPr>
                        <a:t>, </a:t>
                      </a:r>
                      <a:r>
                        <a:rPr lang="tr-TR" sz="1400" b="0" kern="1200" baseline="0" dirty="0" err="1" smtClean="0">
                          <a:solidFill>
                            <a:schemeClr val="tx2"/>
                          </a:solidFill>
                          <a:latin typeface="+mn-lt"/>
                          <a:ea typeface="+mn-ea"/>
                          <a:cs typeface="+mn-cs"/>
                        </a:rPr>
                        <a:t>right</a:t>
                      </a:r>
                      <a:r>
                        <a:rPr lang="tr-TR" sz="1400" b="0" kern="1200" baseline="0" dirty="0" smtClean="0">
                          <a:solidFill>
                            <a:schemeClr val="tx2"/>
                          </a:solidFill>
                          <a:latin typeface="+mn-lt"/>
                          <a:ea typeface="+mn-ea"/>
                          <a:cs typeface="+mn-cs"/>
                        </a:rPr>
                        <a:t>, top, </a:t>
                      </a:r>
                      <a:r>
                        <a:rPr lang="tr-TR" sz="1400" b="0" kern="1200" baseline="0" dirty="0" err="1" smtClean="0">
                          <a:solidFill>
                            <a:schemeClr val="tx2"/>
                          </a:solidFill>
                          <a:latin typeface="+mn-lt"/>
                          <a:ea typeface="+mn-ea"/>
                          <a:cs typeface="+mn-cs"/>
                        </a:rPr>
                        <a:t>middle</a:t>
                      </a:r>
                      <a:r>
                        <a:rPr lang="tr-TR" sz="1400" b="0" kern="1200" baseline="0" dirty="0" smtClean="0">
                          <a:solidFill>
                            <a:schemeClr val="tx2"/>
                          </a:solidFill>
                          <a:latin typeface="+mn-lt"/>
                          <a:ea typeface="+mn-ea"/>
                          <a:cs typeface="+mn-cs"/>
                        </a:rPr>
                        <a:t> veya </a:t>
                      </a:r>
                      <a:r>
                        <a:rPr lang="tr-TR" sz="1400" b="0" kern="1200" baseline="0" dirty="0" err="1" smtClean="0">
                          <a:solidFill>
                            <a:schemeClr val="tx2"/>
                          </a:solidFill>
                          <a:latin typeface="+mn-lt"/>
                          <a:ea typeface="+mn-ea"/>
                          <a:cs typeface="+mn-cs"/>
                        </a:rPr>
                        <a:t>bottom</a:t>
                      </a:r>
                      <a:r>
                        <a:rPr lang="tr-TR" sz="1400" b="0" kern="1200" baseline="0" dirty="0" smtClean="0">
                          <a:solidFill>
                            <a:schemeClr val="tx2"/>
                          </a:solidFill>
                          <a:latin typeface="+mn-lt"/>
                          <a:ea typeface="+mn-ea"/>
                          <a:cs typeface="+mn-cs"/>
                        </a:rPr>
                        <a:t> olabilir.</a:t>
                      </a:r>
                    </a:p>
                  </a:txBody>
                  <a:tcPr marL="91439" marR="91439" marT="45724" marB="45724"/>
                </a:tc>
              </a:tr>
              <a:tr h="304828">
                <a:tc>
                  <a:txBody>
                    <a:bodyPr/>
                    <a:lstStyle/>
                    <a:p>
                      <a:pPr algn="l"/>
                      <a:r>
                        <a:rPr lang="tr-TR" sz="1400" b="1" kern="1200" baseline="0" dirty="0" err="1" smtClean="0">
                          <a:solidFill>
                            <a:schemeClr val="tx2"/>
                          </a:solidFill>
                          <a:latin typeface="+mn-lt"/>
                          <a:ea typeface="+mn-ea"/>
                          <a:cs typeface="+mn-cs"/>
                        </a:rPr>
                        <a:t>hspace</a:t>
                      </a:r>
                      <a:endParaRPr lang="tr-TR" sz="1400" dirty="0">
                        <a:solidFill>
                          <a:schemeClr val="tx2"/>
                        </a:solidFill>
                        <a:latin typeface="+mn-lt"/>
                      </a:endParaRPr>
                    </a:p>
                  </a:txBody>
                  <a:tcPr marL="91439" marR="91439" marT="45724" marB="45724"/>
                </a:tc>
                <a:tc>
                  <a:txBody>
                    <a:bodyPr/>
                    <a:lstStyle/>
                    <a:p>
                      <a:pPr algn="just"/>
                      <a:r>
                        <a:rPr lang="tr-TR" sz="1400" b="0" kern="1200" baseline="0" dirty="0" smtClean="0">
                          <a:solidFill>
                            <a:schemeClr val="tx2"/>
                          </a:solidFill>
                          <a:latin typeface="+mn-lt"/>
                          <a:ea typeface="+mn-ea"/>
                          <a:cs typeface="+mn-cs"/>
                        </a:rPr>
                        <a:t>Resmin etrafındaki yatay boşluk</a:t>
                      </a:r>
                      <a:endParaRPr lang="tr-TR" sz="1400" b="0" dirty="0">
                        <a:solidFill>
                          <a:schemeClr val="tx2"/>
                        </a:solidFill>
                        <a:latin typeface="+mn-lt"/>
                      </a:endParaRPr>
                    </a:p>
                  </a:txBody>
                  <a:tcPr marL="91439" marR="91439" marT="45724" marB="45724"/>
                </a:tc>
              </a:tr>
              <a:tr h="304828">
                <a:tc>
                  <a:txBody>
                    <a:bodyPr/>
                    <a:lstStyle/>
                    <a:p>
                      <a:pPr algn="l"/>
                      <a:r>
                        <a:rPr lang="tr-TR" sz="1400" b="1" kern="1200" baseline="0" dirty="0" err="1" smtClean="0">
                          <a:solidFill>
                            <a:schemeClr val="tx2"/>
                          </a:solidFill>
                          <a:latin typeface="+mn-lt"/>
                          <a:ea typeface="+mn-ea"/>
                          <a:cs typeface="+mn-cs"/>
                        </a:rPr>
                        <a:t>vspace</a:t>
                      </a:r>
                      <a:endParaRPr lang="tr-TR" sz="1400" dirty="0">
                        <a:solidFill>
                          <a:schemeClr val="tx2"/>
                        </a:solidFill>
                        <a:latin typeface="+mn-lt"/>
                      </a:endParaRPr>
                    </a:p>
                  </a:txBody>
                  <a:tcPr marL="91439" marR="91439" marT="45724" marB="45724"/>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400" b="0" kern="1200" baseline="0" dirty="0" smtClean="0">
                          <a:solidFill>
                            <a:schemeClr val="tx2"/>
                          </a:solidFill>
                          <a:latin typeface="+mn-lt"/>
                          <a:ea typeface="+mn-ea"/>
                          <a:cs typeface="+mn-cs"/>
                        </a:rPr>
                        <a:t>Resmin etrafındaki dikey boşluk</a:t>
                      </a:r>
                    </a:p>
                  </a:txBody>
                  <a:tcPr marL="91439" marR="91439" marT="45724" marB="45724"/>
                </a:tc>
              </a:tr>
              <a:tr h="304828">
                <a:tc>
                  <a:txBody>
                    <a:bodyPr/>
                    <a:lstStyle/>
                    <a:p>
                      <a:pPr algn="l"/>
                      <a:r>
                        <a:rPr lang="tr-TR" sz="1400" b="1" kern="1200" baseline="0" dirty="0" err="1" smtClean="0">
                          <a:solidFill>
                            <a:schemeClr val="tx2"/>
                          </a:solidFill>
                          <a:latin typeface="+mn-lt"/>
                          <a:ea typeface="+mn-ea"/>
                          <a:cs typeface="+mn-cs"/>
                        </a:rPr>
                        <a:t>height</a:t>
                      </a:r>
                      <a:endParaRPr lang="tr-TR" sz="1400" dirty="0">
                        <a:solidFill>
                          <a:schemeClr val="tx2"/>
                        </a:solidFill>
                        <a:latin typeface="+mn-lt"/>
                      </a:endParaRPr>
                    </a:p>
                  </a:txBody>
                  <a:tcPr marL="91439" marR="91439" marT="45724" marB="45724"/>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400" b="0" kern="1200" baseline="0" dirty="0" err="1" smtClean="0">
                          <a:solidFill>
                            <a:schemeClr val="tx2"/>
                          </a:solidFill>
                          <a:latin typeface="+mn-lt"/>
                          <a:ea typeface="+mn-ea"/>
                          <a:cs typeface="+mn-cs"/>
                        </a:rPr>
                        <a:t>Pixel</a:t>
                      </a:r>
                      <a:r>
                        <a:rPr lang="tr-TR" sz="1400" b="0" kern="1200" baseline="0" dirty="0" smtClean="0">
                          <a:solidFill>
                            <a:schemeClr val="tx2"/>
                          </a:solidFill>
                          <a:latin typeface="+mn-lt"/>
                          <a:ea typeface="+mn-ea"/>
                          <a:cs typeface="+mn-cs"/>
                        </a:rPr>
                        <a:t> olarak resmin yüksekliği</a:t>
                      </a:r>
                    </a:p>
                  </a:txBody>
                  <a:tcPr marL="91439" marR="91439" marT="45724" marB="45724"/>
                </a:tc>
              </a:tr>
              <a:tr h="304828">
                <a:tc>
                  <a:txBody>
                    <a:bodyPr/>
                    <a:lstStyle/>
                    <a:p>
                      <a:pPr algn="l"/>
                      <a:r>
                        <a:rPr lang="tr-TR" sz="1400" b="1" kern="1200" baseline="0" dirty="0" err="1" smtClean="0">
                          <a:solidFill>
                            <a:schemeClr val="tx2"/>
                          </a:solidFill>
                          <a:latin typeface="+mn-lt"/>
                          <a:ea typeface="+mn-ea"/>
                          <a:cs typeface="+mn-cs"/>
                        </a:rPr>
                        <a:t>Width</a:t>
                      </a:r>
                      <a:endParaRPr lang="tr-TR" sz="1400" dirty="0">
                        <a:solidFill>
                          <a:schemeClr val="tx2"/>
                        </a:solidFill>
                        <a:latin typeface="+mn-lt"/>
                      </a:endParaRPr>
                    </a:p>
                  </a:txBody>
                  <a:tcPr marL="91439" marR="91439" marT="45724" marB="45724"/>
                </a:tc>
                <a:tc>
                  <a:txBody>
                    <a:bodyPr/>
                    <a:lstStyle/>
                    <a:p>
                      <a:pPr algn="just"/>
                      <a:r>
                        <a:rPr lang="tr-TR" sz="1400" b="0" kern="1200" baseline="0" dirty="0" err="1" smtClean="0">
                          <a:solidFill>
                            <a:schemeClr val="tx2"/>
                          </a:solidFill>
                          <a:latin typeface="+mn-lt"/>
                          <a:ea typeface="+mn-ea"/>
                          <a:cs typeface="+mn-cs"/>
                        </a:rPr>
                        <a:t>Pixel</a:t>
                      </a:r>
                      <a:r>
                        <a:rPr lang="tr-TR" sz="1400" b="0" kern="1200" baseline="0" dirty="0" smtClean="0">
                          <a:solidFill>
                            <a:schemeClr val="tx2"/>
                          </a:solidFill>
                          <a:latin typeface="+mn-lt"/>
                          <a:ea typeface="+mn-ea"/>
                          <a:cs typeface="+mn-cs"/>
                        </a:rPr>
                        <a:t> olarak resmin genişliği</a:t>
                      </a:r>
                      <a:endParaRPr lang="tr-TR" sz="1400" b="0" dirty="0">
                        <a:solidFill>
                          <a:schemeClr val="tx2"/>
                        </a:solidFill>
                        <a:latin typeface="+mn-lt"/>
                      </a:endParaRPr>
                    </a:p>
                  </a:txBody>
                  <a:tcPr marL="91439" marR="91439" marT="45724" marB="45724"/>
                </a:tc>
              </a:tr>
              <a:tr h="5182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b="1" kern="1200" baseline="0" dirty="0" err="1" smtClean="0">
                          <a:solidFill>
                            <a:schemeClr val="tx2"/>
                          </a:solidFill>
                          <a:latin typeface="+mn-lt"/>
                          <a:ea typeface="+mn-ea"/>
                          <a:cs typeface="+mn-cs"/>
                        </a:rPr>
                        <a:t>border</a:t>
                      </a:r>
                      <a:endParaRPr lang="tr-TR" sz="1400" dirty="0" smtClean="0">
                        <a:solidFill>
                          <a:schemeClr val="tx2"/>
                        </a:solidFill>
                        <a:latin typeface="+mn-lt"/>
                      </a:endParaRPr>
                    </a:p>
                  </a:txBody>
                  <a:tcPr marL="91439" marR="91439" marT="45724" marB="45724"/>
                </a:tc>
                <a:tc>
                  <a:txBody>
                    <a:bodyPr/>
                    <a:lstStyle/>
                    <a:p>
                      <a:pPr algn="just"/>
                      <a:r>
                        <a:rPr lang="tr-TR" sz="1400" b="0" kern="1200" baseline="0" dirty="0" smtClean="0">
                          <a:solidFill>
                            <a:schemeClr val="tx2"/>
                          </a:solidFill>
                          <a:latin typeface="+mn-lt"/>
                          <a:ea typeface="+mn-ea"/>
                          <a:cs typeface="+mn-cs"/>
                        </a:rPr>
                        <a:t>Resmin etrafındaki çerçeve kalınlığıdır. “0” değeri verilerek çerçeve kaldırılabilir.</a:t>
                      </a:r>
                      <a:endParaRPr lang="tr-TR" sz="1400" b="0" dirty="0">
                        <a:solidFill>
                          <a:schemeClr val="tx2"/>
                        </a:solidFill>
                        <a:latin typeface="+mn-lt"/>
                      </a:endParaRPr>
                    </a:p>
                  </a:txBody>
                  <a:tcPr marL="91439" marR="91439" marT="45724" marB="45724"/>
                </a:tc>
              </a:tr>
            </a:tbl>
          </a:graphicData>
        </a:graphic>
      </p:graphicFrame>
    </p:spTree>
    <p:extLst>
      <p:ext uri="{BB962C8B-B14F-4D97-AF65-F5344CB8AC3E}">
        <p14:creationId xmlns:p14="http://schemas.microsoft.com/office/powerpoint/2010/main" val="26175925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72067" y="2564905"/>
            <a:ext cx="7408333" cy="1080120"/>
          </a:xfrm>
        </p:spPr>
        <p:txBody>
          <a:bodyPr>
            <a:normAutofit fontScale="77500" lnSpcReduction="20000"/>
          </a:bodyPr>
          <a:lstStyle/>
          <a:p>
            <a:pPr algn="just">
              <a:defRPr/>
            </a:pPr>
            <a:r>
              <a:rPr lang="tr-TR" b="1" dirty="0" err="1"/>
              <a:t>Align</a:t>
            </a:r>
            <a:r>
              <a:rPr lang="tr-TR" b="1" dirty="0"/>
              <a:t> Özelliği</a:t>
            </a:r>
          </a:p>
          <a:p>
            <a:pPr algn="just">
              <a:defRPr/>
            </a:pPr>
            <a:r>
              <a:rPr lang="tr-TR" dirty="0"/>
              <a:t>Sayfadaki diğer elemanlarla resmin nasıl hizalanacağını kontrol etmek için bu özelliği kullanırız. Varsayılan olarak tarayıcı resmi sola hizalar ve resimden sonra gelen eleman resmin yanına yerleşir.</a:t>
            </a:r>
          </a:p>
          <a:p>
            <a:endParaRPr lang="tr-TR" dirty="0"/>
          </a:p>
        </p:txBody>
      </p:sp>
      <p:sp>
        <p:nvSpPr>
          <p:cNvPr id="3" name="Başlık 2"/>
          <p:cNvSpPr>
            <a:spLocks noGrp="1"/>
          </p:cNvSpPr>
          <p:nvPr>
            <p:ph type="title"/>
          </p:nvPr>
        </p:nvSpPr>
        <p:spPr/>
        <p:txBody>
          <a:bodyPr/>
          <a:lstStyle/>
          <a:p>
            <a:r>
              <a:rPr lang="tr-TR" b="1" dirty="0">
                <a:solidFill>
                  <a:schemeClr val="bg1"/>
                </a:solidFill>
                <a:effectLst>
                  <a:outerShdw blurRad="469900" dir="11820000" algn="r" rotWithShape="0">
                    <a:schemeClr val="bg1"/>
                  </a:outerShdw>
                </a:effectLst>
                <a:latin typeface="Tekton Pro" pitchFamily="34" charset="0"/>
              </a:rPr>
              <a:t>Html Kodları</a:t>
            </a:r>
            <a:endParaRPr lang="tr-TR" dirty="0"/>
          </a:p>
        </p:txBody>
      </p:sp>
      <p:graphicFrame>
        <p:nvGraphicFramePr>
          <p:cNvPr id="4" name="19 Tablo"/>
          <p:cNvGraphicFramePr>
            <a:graphicFrameLocks noGrp="1"/>
          </p:cNvGraphicFramePr>
          <p:nvPr>
            <p:extLst>
              <p:ext uri="{D42A27DB-BD31-4B8C-83A1-F6EECF244321}">
                <p14:modId xmlns:p14="http://schemas.microsoft.com/office/powerpoint/2010/main" val="2677699179"/>
              </p:ext>
            </p:extLst>
          </p:nvPr>
        </p:nvGraphicFramePr>
        <p:xfrm>
          <a:off x="611560" y="3717032"/>
          <a:ext cx="7929563" cy="2962275"/>
        </p:xfrm>
        <a:graphic>
          <a:graphicData uri="http://schemas.openxmlformats.org/drawingml/2006/table">
            <a:tbl>
              <a:tblPr firstRow="1" bandRow="1">
                <a:tableStyleId>{5C22544A-7EE6-4342-B048-85BDC9FD1C3A}</a:tableStyleId>
              </a:tblPr>
              <a:tblGrid>
                <a:gridCol w="1847665"/>
                <a:gridCol w="6081898"/>
              </a:tblGrid>
              <a:tr h="370920">
                <a:tc>
                  <a:txBody>
                    <a:bodyPr/>
                    <a:lstStyle/>
                    <a:p>
                      <a:pPr algn="just"/>
                      <a:r>
                        <a:rPr lang="tr-TR" sz="1600" dirty="0" smtClean="0">
                          <a:solidFill>
                            <a:schemeClr val="bg1"/>
                          </a:solidFill>
                          <a:latin typeface="+mn-lt"/>
                        </a:rPr>
                        <a:t>Kod</a:t>
                      </a:r>
                      <a:endParaRPr lang="tr-TR" sz="1600" dirty="0">
                        <a:solidFill>
                          <a:schemeClr val="bg1"/>
                        </a:solidFill>
                        <a:latin typeface="+mn-lt"/>
                      </a:endParaRPr>
                    </a:p>
                  </a:txBody>
                  <a:tcPr marL="91439" marR="91439" marT="45730" marB="45730"/>
                </a:tc>
                <a:tc>
                  <a:txBody>
                    <a:bodyPr/>
                    <a:lstStyle/>
                    <a:p>
                      <a:pPr algn="just"/>
                      <a:r>
                        <a:rPr lang="tr-TR" sz="1600" dirty="0" smtClean="0">
                          <a:solidFill>
                            <a:schemeClr val="bg1"/>
                          </a:solidFill>
                          <a:latin typeface="+mn-lt"/>
                        </a:rPr>
                        <a:t>Açıklaması</a:t>
                      </a:r>
                      <a:endParaRPr lang="tr-TR" sz="1600" dirty="0">
                        <a:solidFill>
                          <a:schemeClr val="bg1"/>
                        </a:solidFill>
                        <a:latin typeface="+mn-lt"/>
                      </a:endParaRPr>
                    </a:p>
                  </a:txBody>
                  <a:tcPr marL="91439" marR="91439" marT="45730" marB="45730"/>
                </a:tc>
              </a:tr>
              <a:tr h="518271">
                <a:tc>
                  <a:txBody>
                    <a:bodyPr/>
                    <a:lstStyle/>
                    <a:p>
                      <a:pPr algn="l"/>
                      <a:r>
                        <a:rPr lang="tr-TR" sz="1400" b="1" kern="1200" baseline="0" dirty="0" smtClean="0">
                          <a:solidFill>
                            <a:schemeClr val="tx2"/>
                          </a:solidFill>
                          <a:latin typeface="+mn-lt"/>
                          <a:ea typeface="+mn-ea"/>
                          <a:cs typeface="+mn-cs"/>
                        </a:rPr>
                        <a:t>top</a:t>
                      </a:r>
                    </a:p>
                  </a:txBody>
                  <a:tcPr marL="91439" marR="91439" marT="45730" marB="45730"/>
                </a:tc>
                <a:tc>
                  <a:txBody>
                    <a:bodyPr/>
                    <a:lstStyle/>
                    <a:p>
                      <a:pPr algn="just"/>
                      <a:r>
                        <a:rPr lang="tr-TR" sz="1400" kern="1200" baseline="0" dirty="0" smtClean="0">
                          <a:solidFill>
                            <a:schemeClr val="tx2"/>
                          </a:solidFill>
                          <a:latin typeface="+mn-lt"/>
                          <a:ea typeface="+mn-ea"/>
                          <a:cs typeface="+mn-cs"/>
                        </a:rPr>
                        <a:t>Resimden sonra gelen metinlerin üst satırı resmin üstü ile hizalanır.</a:t>
                      </a:r>
                      <a:endParaRPr lang="tr-TR" sz="1400" b="0" dirty="0">
                        <a:solidFill>
                          <a:schemeClr val="tx2"/>
                        </a:solidFill>
                        <a:latin typeface="+mn-lt"/>
                      </a:endParaRPr>
                    </a:p>
                  </a:txBody>
                  <a:tcPr marL="91439" marR="91439" marT="45730" marB="45730"/>
                </a:tc>
              </a:tr>
              <a:tr h="518271">
                <a:tc>
                  <a:txBody>
                    <a:bodyPr/>
                    <a:lstStyle/>
                    <a:p>
                      <a:pPr algn="l"/>
                      <a:r>
                        <a:rPr lang="tr-TR" sz="1400" b="1" kern="1200" baseline="0" dirty="0" err="1" smtClean="0">
                          <a:solidFill>
                            <a:schemeClr val="tx2"/>
                          </a:solidFill>
                          <a:latin typeface="+mn-lt"/>
                          <a:ea typeface="+mn-ea"/>
                          <a:cs typeface="+mn-cs"/>
                        </a:rPr>
                        <a:t>Middle</a:t>
                      </a:r>
                      <a:endParaRPr lang="tr-TR" sz="1400" dirty="0">
                        <a:solidFill>
                          <a:schemeClr val="tx2"/>
                        </a:solidFill>
                        <a:latin typeface="+mn-lt"/>
                      </a:endParaRPr>
                    </a:p>
                  </a:txBody>
                  <a:tcPr marL="91439" marR="91439" marT="45730" marB="45730"/>
                </a:tc>
                <a:tc>
                  <a:txBody>
                    <a:bodyPr/>
                    <a:lstStyle/>
                    <a:p>
                      <a:pPr algn="just"/>
                      <a:r>
                        <a:rPr lang="tr-TR" sz="1400" kern="1200" baseline="0" dirty="0" smtClean="0">
                          <a:solidFill>
                            <a:schemeClr val="tx2"/>
                          </a:solidFill>
                          <a:latin typeface="+mn-lt"/>
                          <a:ea typeface="+mn-ea"/>
                          <a:cs typeface="+mn-cs"/>
                        </a:rPr>
                        <a:t>Resimden sonra gelen metinlerin üst satırı resmin ortası ile hizalanır.</a:t>
                      </a:r>
                      <a:endParaRPr lang="tr-TR" sz="1400" b="0" dirty="0">
                        <a:solidFill>
                          <a:schemeClr val="tx2"/>
                        </a:solidFill>
                        <a:latin typeface="+mn-lt"/>
                      </a:endParaRPr>
                    </a:p>
                  </a:txBody>
                  <a:tcPr marL="91439" marR="91439" marT="45730" marB="45730"/>
                </a:tc>
              </a:tr>
              <a:tr h="518271">
                <a:tc>
                  <a:txBody>
                    <a:bodyPr/>
                    <a:lstStyle/>
                    <a:p>
                      <a:pPr algn="l"/>
                      <a:r>
                        <a:rPr lang="tr-TR" sz="1400" b="1" kern="1200" baseline="0" dirty="0" err="1" smtClean="0">
                          <a:solidFill>
                            <a:schemeClr val="tx2"/>
                          </a:solidFill>
                          <a:latin typeface="+mn-lt"/>
                          <a:ea typeface="+mn-ea"/>
                          <a:cs typeface="+mn-cs"/>
                        </a:rPr>
                        <a:t>Bottom</a:t>
                      </a:r>
                      <a:endParaRPr lang="tr-TR" sz="1400" dirty="0">
                        <a:solidFill>
                          <a:schemeClr val="tx2"/>
                        </a:solidFill>
                        <a:latin typeface="+mn-lt"/>
                      </a:endParaRPr>
                    </a:p>
                  </a:txBody>
                  <a:tcPr marL="91439" marR="91439" marT="45730" marB="45730"/>
                </a:tc>
                <a:tc>
                  <a:txBody>
                    <a:bodyPr/>
                    <a:lstStyle/>
                    <a:p>
                      <a:pPr algn="just"/>
                      <a:r>
                        <a:rPr lang="tr-TR" sz="1400" kern="1200" baseline="0" dirty="0" smtClean="0">
                          <a:solidFill>
                            <a:schemeClr val="tx2"/>
                          </a:solidFill>
                          <a:latin typeface="+mn-lt"/>
                          <a:ea typeface="+mn-ea"/>
                          <a:cs typeface="+mn-cs"/>
                        </a:rPr>
                        <a:t>Resimden sonra gelen metinlerin üst satırı resmin altı ile hizalanır.</a:t>
                      </a:r>
                      <a:endParaRPr lang="tr-TR" sz="1400" b="0" kern="1200" baseline="0" dirty="0" smtClean="0">
                        <a:solidFill>
                          <a:schemeClr val="tx2"/>
                        </a:solidFill>
                        <a:latin typeface="+mn-lt"/>
                        <a:ea typeface="+mn-ea"/>
                        <a:cs typeface="+mn-cs"/>
                      </a:endParaRPr>
                    </a:p>
                  </a:txBody>
                  <a:tcPr marL="91439" marR="91439" marT="45730" marB="45730"/>
                </a:tc>
              </a:tr>
              <a:tr h="518271">
                <a:tc>
                  <a:txBody>
                    <a:bodyPr/>
                    <a:lstStyle/>
                    <a:p>
                      <a:pPr algn="l"/>
                      <a:r>
                        <a:rPr lang="tr-TR" sz="1400" b="1" kern="1200" baseline="0" dirty="0" err="1" smtClean="0">
                          <a:solidFill>
                            <a:schemeClr val="tx2"/>
                          </a:solidFill>
                          <a:latin typeface="+mn-lt"/>
                          <a:ea typeface="+mn-ea"/>
                          <a:cs typeface="+mn-cs"/>
                        </a:rPr>
                        <a:t>left</a:t>
                      </a:r>
                      <a:endParaRPr lang="tr-TR" sz="1400" dirty="0">
                        <a:solidFill>
                          <a:schemeClr val="tx2"/>
                        </a:solidFill>
                        <a:latin typeface="+mn-lt"/>
                      </a:endParaRPr>
                    </a:p>
                  </a:txBody>
                  <a:tcPr marL="91439" marR="91439" marT="45730" marB="45730"/>
                </a:tc>
                <a:tc>
                  <a:txBody>
                    <a:bodyPr/>
                    <a:lstStyle/>
                    <a:p>
                      <a:r>
                        <a:rPr lang="tr-TR" sz="1400" kern="1200" baseline="0" dirty="0" smtClean="0">
                          <a:solidFill>
                            <a:schemeClr val="tx2"/>
                          </a:solidFill>
                          <a:latin typeface="+mn-lt"/>
                          <a:ea typeface="+mn-ea"/>
                          <a:cs typeface="+mn-cs"/>
                        </a:rPr>
                        <a:t>Resim sayfanın soluna hizalanır. Resimden sonra gelen metnin tümü üstten itibaren resmin sağına yerleşir.</a:t>
                      </a:r>
                      <a:endParaRPr lang="tr-TR" sz="1400" b="0" dirty="0">
                        <a:solidFill>
                          <a:schemeClr val="tx2"/>
                        </a:solidFill>
                        <a:latin typeface="+mn-lt"/>
                      </a:endParaRPr>
                    </a:p>
                  </a:txBody>
                  <a:tcPr marL="91439" marR="91439" marT="45730" marB="45730"/>
                </a:tc>
              </a:tr>
              <a:tr h="518271">
                <a:tc>
                  <a:txBody>
                    <a:bodyPr/>
                    <a:lstStyle/>
                    <a:p>
                      <a:pPr algn="l"/>
                      <a:r>
                        <a:rPr lang="tr-TR" sz="1400" b="1" kern="1200" baseline="0" dirty="0" err="1" smtClean="0">
                          <a:solidFill>
                            <a:schemeClr val="tx2"/>
                          </a:solidFill>
                          <a:latin typeface="+mn-lt"/>
                          <a:ea typeface="+mn-ea"/>
                          <a:cs typeface="+mn-cs"/>
                        </a:rPr>
                        <a:t>right</a:t>
                      </a:r>
                      <a:endParaRPr lang="tr-TR" sz="1400" dirty="0">
                        <a:solidFill>
                          <a:schemeClr val="tx2"/>
                        </a:solidFill>
                        <a:latin typeface="+mn-lt"/>
                      </a:endParaRPr>
                    </a:p>
                  </a:txBody>
                  <a:tcPr marL="91439" marR="91439" marT="45730" marB="45730"/>
                </a:tc>
                <a:tc>
                  <a:txBody>
                    <a:bodyPr/>
                    <a:lstStyle/>
                    <a:p>
                      <a:r>
                        <a:rPr lang="tr-TR" sz="1400" kern="1200" baseline="0" dirty="0" smtClean="0">
                          <a:solidFill>
                            <a:schemeClr val="tx2"/>
                          </a:solidFill>
                          <a:latin typeface="+mn-lt"/>
                          <a:ea typeface="+mn-ea"/>
                          <a:cs typeface="+mn-cs"/>
                        </a:rPr>
                        <a:t>Resim sayfanın sağına hizalanır. Resimden sonra gelen metnin tümü üstten itibaren resmin soluna yerleşir.</a:t>
                      </a:r>
                      <a:endParaRPr lang="tr-TR" sz="1400" b="0" kern="1200" baseline="0" dirty="0" smtClean="0">
                        <a:solidFill>
                          <a:schemeClr val="tx2"/>
                        </a:solidFill>
                        <a:latin typeface="+mn-lt"/>
                        <a:ea typeface="+mn-ea"/>
                        <a:cs typeface="+mn-cs"/>
                      </a:endParaRPr>
                    </a:p>
                  </a:txBody>
                  <a:tcPr marL="91439" marR="91439" marT="45730" marB="45730"/>
                </a:tc>
              </a:tr>
            </a:tbl>
          </a:graphicData>
        </a:graphic>
      </p:graphicFrame>
    </p:spTree>
    <p:extLst>
      <p:ext uri="{BB962C8B-B14F-4D97-AF65-F5344CB8AC3E}">
        <p14:creationId xmlns:p14="http://schemas.microsoft.com/office/powerpoint/2010/main" val="4932592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85000" lnSpcReduction="20000"/>
          </a:bodyPr>
          <a:lstStyle/>
          <a:p>
            <a:pPr algn="just">
              <a:defRPr/>
            </a:pPr>
            <a:r>
              <a:rPr lang="sv-SE" b="1" dirty="0"/>
              <a:t>&lt;BR clear=”all”&gt; Etiketinin Kullanımı</a:t>
            </a:r>
          </a:p>
          <a:p>
            <a:pPr algn="just">
              <a:defRPr/>
            </a:pPr>
            <a:r>
              <a:rPr lang="tr-TR" dirty="0"/>
              <a:t>Bazen </a:t>
            </a:r>
            <a:r>
              <a:rPr lang="tr-TR" dirty="0" err="1"/>
              <a:t>align</a:t>
            </a:r>
            <a:r>
              <a:rPr lang="tr-TR" dirty="0"/>
              <a:t> özelliğine verdiğimiz değere göre metin resmin etrafını çevreler. </a:t>
            </a:r>
            <a:r>
              <a:rPr lang="tr-TR" dirty="0" err="1"/>
              <a:t>Align</a:t>
            </a:r>
            <a:r>
              <a:rPr lang="tr-TR" dirty="0"/>
              <a:t> özelliğini kaybetmesini istediğimiz yerde &lt;</a:t>
            </a:r>
            <a:r>
              <a:rPr lang="tr-TR" dirty="0" err="1"/>
              <a:t>br</a:t>
            </a:r>
            <a:r>
              <a:rPr lang="tr-TR" dirty="0"/>
              <a:t> </a:t>
            </a:r>
            <a:r>
              <a:rPr lang="tr-TR" dirty="0" err="1"/>
              <a:t>clear</a:t>
            </a:r>
            <a:r>
              <a:rPr lang="tr-TR" dirty="0"/>
              <a:t>=”</a:t>
            </a:r>
            <a:r>
              <a:rPr lang="tr-TR" dirty="0" err="1"/>
              <a:t>all</a:t>
            </a:r>
            <a:r>
              <a:rPr lang="tr-TR" dirty="0"/>
              <a:t>”&gt; etiketini Kullanırız.</a:t>
            </a:r>
          </a:p>
          <a:p>
            <a:pPr algn="just">
              <a:defRPr/>
            </a:pPr>
            <a:endParaRPr lang="tr-TR" b="1" dirty="0"/>
          </a:p>
          <a:p>
            <a:pPr algn="just">
              <a:defRPr/>
            </a:pPr>
            <a:r>
              <a:rPr lang="tr-TR" b="1" dirty="0" err="1"/>
              <a:t>Height</a:t>
            </a:r>
            <a:r>
              <a:rPr lang="tr-TR" b="1" dirty="0"/>
              <a:t> ve </a:t>
            </a:r>
            <a:r>
              <a:rPr lang="tr-TR" b="1" dirty="0" err="1"/>
              <a:t>Width</a:t>
            </a:r>
            <a:r>
              <a:rPr lang="tr-TR" b="1" dirty="0"/>
              <a:t> Özellikleri</a:t>
            </a:r>
          </a:p>
          <a:p>
            <a:pPr algn="just">
              <a:defRPr/>
            </a:pPr>
            <a:r>
              <a:rPr lang="tr-TR" dirty="0"/>
              <a:t>Resmin boyutlarını </a:t>
            </a:r>
            <a:r>
              <a:rPr lang="tr-TR" dirty="0" err="1"/>
              <a:t>pixel</a:t>
            </a:r>
            <a:r>
              <a:rPr lang="tr-TR" dirty="0"/>
              <a:t> olarak bildirmede kullanılır.</a:t>
            </a:r>
          </a:p>
          <a:p>
            <a:pPr algn="just">
              <a:defRPr/>
            </a:pPr>
            <a:endParaRPr lang="tr-TR" b="1" dirty="0"/>
          </a:p>
          <a:p>
            <a:pPr algn="just">
              <a:defRPr/>
            </a:pPr>
            <a:r>
              <a:rPr lang="tr-TR" b="1" dirty="0"/>
              <a:t>Resim ve </a:t>
            </a:r>
            <a:r>
              <a:rPr lang="tr-TR" b="1" dirty="0" err="1"/>
              <a:t>Hyperlink’ler</a:t>
            </a:r>
            <a:endParaRPr lang="tr-TR" b="1" dirty="0"/>
          </a:p>
          <a:p>
            <a:pPr algn="just">
              <a:defRPr/>
            </a:pPr>
            <a:r>
              <a:rPr lang="tr-TR" dirty="0"/>
              <a:t>Bir resme </a:t>
            </a:r>
            <a:r>
              <a:rPr lang="tr-TR" dirty="0" err="1"/>
              <a:t>hyperlink</a:t>
            </a:r>
            <a:r>
              <a:rPr lang="tr-TR" dirty="0"/>
              <a:t> eklemek için &lt;IMG&gt; ve &lt;A&gt; etiketlerini birlikte kullanırız.</a:t>
            </a:r>
          </a:p>
          <a:p>
            <a:endParaRPr lang="tr-TR" dirty="0"/>
          </a:p>
        </p:txBody>
      </p:sp>
      <p:sp>
        <p:nvSpPr>
          <p:cNvPr id="3" name="Başlık 2"/>
          <p:cNvSpPr>
            <a:spLocks noGrp="1"/>
          </p:cNvSpPr>
          <p:nvPr>
            <p:ph type="title"/>
          </p:nvPr>
        </p:nvSpPr>
        <p:spPr/>
        <p:txBody>
          <a:bodyPr/>
          <a:lstStyle/>
          <a:p>
            <a:r>
              <a:rPr lang="tr-TR" b="1" dirty="0">
                <a:solidFill>
                  <a:schemeClr val="bg1"/>
                </a:solidFill>
                <a:effectLst>
                  <a:outerShdw blurRad="469900" dir="11820000" algn="r" rotWithShape="0">
                    <a:schemeClr val="bg1"/>
                  </a:outerShdw>
                </a:effectLst>
                <a:latin typeface="Tekton Pro" pitchFamily="34" charset="0"/>
              </a:rPr>
              <a:t>Html Kodları</a:t>
            </a:r>
            <a:endParaRPr lang="tr-TR" dirty="0"/>
          </a:p>
        </p:txBody>
      </p:sp>
    </p:spTree>
    <p:extLst>
      <p:ext uri="{BB962C8B-B14F-4D97-AF65-F5344CB8AC3E}">
        <p14:creationId xmlns:p14="http://schemas.microsoft.com/office/powerpoint/2010/main" val="35293125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72067" y="2675466"/>
            <a:ext cx="7408333" cy="4065901"/>
          </a:xfrm>
        </p:spPr>
        <p:txBody>
          <a:bodyPr>
            <a:normAutofit fontScale="85000" lnSpcReduction="20000"/>
          </a:bodyPr>
          <a:lstStyle/>
          <a:p>
            <a:pPr algn="just">
              <a:defRPr/>
            </a:pPr>
            <a:r>
              <a:rPr lang="tr-TR" b="1" dirty="0"/>
              <a:t>Not: </a:t>
            </a:r>
            <a:r>
              <a:rPr lang="tr-TR" dirty="0"/>
              <a:t>Link ve </a:t>
            </a:r>
            <a:r>
              <a:rPr lang="tr-TR" dirty="0" err="1"/>
              <a:t>Vlink</a:t>
            </a:r>
            <a:r>
              <a:rPr lang="tr-TR" dirty="0"/>
              <a:t> rengini gösteren çerçevenin resmimizin </a:t>
            </a:r>
            <a:r>
              <a:rPr lang="tr-TR" dirty="0" err="1"/>
              <a:t>etrafındagözükmesini</a:t>
            </a:r>
            <a:r>
              <a:rPr lang="tr-TR" dirty="0"/>
              <a:t> istemiyorsanız &lt;IMG </a:t>
            </a:r>
            <a:r>
              <a:rPr lang="tr-TR" dirty="0" err="1"/>
              <a:t>border</a:t>
            </a:r>
            <a:r>
              <a:rPr lang="tr-TR" dirty="0"/>
              <a:t>&gt; özelliğine “0” değerini atarız.</a:t>
            </a:r>
          </a:p>
          <a:p>
            <a:pPr algn="just">
              <a:defRPr/>
            </a:pPr>
            <a:endParaRPr lang="tr-TR" dirty="0"/>
          </a:p>
          <a:p>
            <a:pPr algn="just">
              <a:defRPr/>
            </a:pPr>
            <a:r>
              <a:rPr lang="tr-TR" b="1" dirty="0"/>
              <a:t>Image </a:t>
            </a:r>
            <a:r>
              <a:rPr lang="tr-TR" b="1" dirty="0" err="1"/>
              <a:t>Map</a:t>
            </a:r>
            <a:endParaRPr lang="tr-TR" b="1" dirty="0"/>
          </a:p>
          <a:p>
            <a:pPr algn="just">
              <a:defRPr/>
            </a:pPr>
            <a:endParaRPr lang="tr-TR" b="1" dirty="0"/>
          </a:p>
          <a:p>
            <a:pPr algn="just">
              <a:defRPr/>
            </a:pPr>
            <a:r>
              <a:rPr lang="tr-TR" dirty="0"/>
              <a:t>&lt;IMG </a:t>
            </a:r>
            <a:r>
              <a:rPr lang="tr-TR" dirty="0" err="1"/>
              <a:t>usemap</a:t>
            </a:r>
            <a:r>
              <a:rPr lang="tr-TR" dirty="0"/>
              <a:t>&gt; ve &lt;IMG&gt; etiketlerini kullanarak bir resmin belli bölgelerine </a:t>
            </a:r>
            <a:r>
              <a:rPr lang="tr-TR" dirty="0" err="1"/>
              <a:t>hyperlink</a:t>
            </a:r>
            <a:r>
              <a:rPr lang="tr-TR" dirty="0"/>
              <a:t> verebiliriz. çoğu Web Site Geliştirme programları Image </a:t>
            </a:r>
            <a:r>
              <a:rPr lang="tr-TR" dirty="0" err="1"/>
              <a:t>Map</a:t>
            </a:r>
            <a:r>
              <a:rPr lang="tr-TR" dirty="0"/>
              <a:t> araçlarına sahiptir. Bir resim üzerine harita üç farklı şekilde tanımlanabilir;</a:t>
            </a:r>
          </a:p>
          <a:p>
            <a:pPr algn="just">
              <a:defRPr/>
            </a:pPr>
            <a:endParaRPr lang="tr-TR" dirty="0"/>
          </a:p>
          <a:p>
            <a:pPr algn="just">
              <a:defRPr/>
            </a:pPr>
            <a:r>
              <a:rPr lang="tr-TR" dirty="0"/>
              <a:t>• </a:t>
            </a:r>
            <a:r>
              <a:rPr lang="tr-TR" dirty="0" err="1"/>
              <a:t>Rect</a:t>
            </a:r>
            <a:r>
              <a:rPr lang="tr-TR" dirty="0"/>
              <a:t> (</a:t>
            </a:r>
            <a:r>
              <a:rPr lang="tr-TR" dirty="0" err="1"/>
              <a:t>Dikdörtgensel</a:t>
            </a:r>
            <a:r>
              <a:rPr lang="tr-TR" dirty="0"/>
              <a:t>)</a:t>
            </a:r>
          </a:p>
          <a:p>
            <a:pPr algn="just">
              <a:defRPr/>
            </a:pPr>
            <a:r>
              <a:rPr lang="tr-TR" dirty="0"/>
              <a:t>• </a:t>
            </a:r>
            <a:r>
              <a:rPr lang="tr-TR" dirty="0" err="1"/>
              <a:t>Circle</a:t>
            </a:r>
            <a:r>
              <a:rPr lang="tr-TR" dirty="0"/>
              <a:t> (Dairesel)</a:t>
            </a:r>
          </a:p>
          <a:p>
            <a:pPr algn="just">
              <a:defRPr/>
            </a:pPr>
            <a:r>
              <a:rPr lang="tr-TR" dirty="0"/>
              <a:t>• </a:t>
            </a:r>
            <a:r>
              <a:rPr lang="tr-TR" dirty="0" err="1"/>
              <a:t>Poly</a:t>
            </a:r>
            <a:r>
              <a:rPr lang="tr-TR" dirty="0"/>
              <a:t> (</a:t>
            </a:r>
            <a:r>
              <a:rPr lang="tr-TR" dirty="0" err="1"/>
              <a:t>Çokgensel</a:t>
            </a:r>
            <a:r>
              <a:rPr lang="tr-TR" dirty="0"/>
              <a:t>)</a:t>
            </a:r>
          </a:p>
          <a:p>
            <a:endParaRPr lang="tr-TR" dirty="0"/>
          </a:p>
        </p:txBody>
      </p:sp>
      <p:sp>
        <p:nvSpPr>
          <p:cNvPr id="3" name="Başlık 2"/>
          <p:cNvSpPr>
            <a:spLocks noGrp="1"/>
          </p:cNvSpPr>
          <p:nvPr>
            <p:ph type="title"/>
          </p:nvPr>
        </p:nvSpPr>
        <p:spPr/>
        <p:txBody>
          <a:bodyPr/>
          <a:lstStyle/>
          <a:p>
            <a:r>
              <a:rPr lang="tr-TR" b="1" dirty="0">
                <a:solidFill>
                  <a:schemeClr val="bg1"/>
                </a:solidFill>
                <a:effectLst>
                  <a:outerShdw blurRad="469900" dir="11820000" algn="r" rotWithShape="0">
                    <a:schemeClr val="bg1"/>
                  </a:outerShdw>
                </a:effectLst>
                <a:latin typeface="Tekton Pro" pitchFamily="34" charset="0"/>
              </a:rPr>
              <a:t>Html Kodları</a:t>
            </a:r>
            <a:endParaRPr lang="tr-TR" dirty="0"/>
          </a:p>
        </p:txBody>
      </p:sp>
    </p:spTree>
    <p:extLst>
      <p:ext uri="{BB962C8B-B14F-4D97-AF65-F5344CB8AC3E}">
        <p14:creationId xmlns:p14="http://schemas.microsoft.com/office/powerpoint/2010/main" val="156173430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27584" y="2420888"/>
            <a:ext cx="7408333" cy="4320480"/>
          </a:xfrm>
        </p:spPr>
        <p:txBody>
          <a:bodyPr>
            <a:normAutofit fontScale="77500" lnSpcReduction="20000"/>
          </a:bodyPr>
          <a:lstStyle/>
          <a:p>
            <a:pPr algn="just">
              <a:defRPr/>
            </a:pPr>
            <a:r>
              <a:rPr lang="tr-TR" b="1" dirty="0"/>
              <a:t>&lt;MAP&gt; Etiketi</a:t>
            </a:r>
          </a:p>
          <a:p>
            <a:pPr algn="just">
              <a:defRPr/>
            </a:pPr>
            <a:r>
              <a:rPr lang="tr-TR" dirty="0"/>
              <a:t>etiketi resmin üzerinde tıklanabilir alanlar ve tıklandığında gideceği hedef tanımlanır. Bu etiketin NAME özelliğine bir isim verilir ki bu isim daha sonra haritaya başvuru yapmada kullanılır.</a:t>
            </a:r>
          </a:p>
          <a:p>
            <a:pPr algn="just">
              <a:defRPr/>
            </a:pPr>
            <a:endParaRPr lang="tr-TR" dirty="0"/>
          </a:p>
          <a:p>
            <a:pPr algn="just">
              <a:defRPr/>
            </a:pPr>
            <a:r>
              <a:rPr lang="tr-TR" b="1" dirty="0"/>
              <a:t>&lt;AREA&gt; Etiketi</a:t>
            </a:r>
          </a:p>
          <a:p>
            <a:pPr algn="just">
              <a:defRPr/>
            </a:pPr>
            <a:r>
              <a:rPr lang="tr-TR" dirty="0"/>
              <a:t>&lt;AREA&gt; etiketi ile &lt;MAP&gt; etiket bloğunun arasında tıklanabilir alanlar ve hedef linkler tanımlanır. &lt;AREA&gt; etiketinin özellikleri;</a:t>
            </a:r>
          </a:p>
          <a:p>
            <a:pPr algn="just">
              <a:defRPr/>
            </a:pPr>
            <a:endParaRPr lang="tr-TR" dirty="0"/>
          </a:p>
          <a:p>
            <a:pPr algn="just">
              <a:defRPr/>
            </a:pPr>
            <a:r>
              <a:rPr lang="tr-TR" b="1" dirty="0"/>
              <a:t>SHAPE: </a:t>
            </a:r>
            <a:r>
              <a:rPr lang="tr-TR" dirty="0"/>
              <a:t>Tıklanabilir alanın şeklini belirttiğimiz özellik. </a:t>
            </a:r>
            <a:r>
              <a:rPr lang="tr-TR" dirty="0" err="1"/>
              <a:t>Recti</a:t>
            </a:r>
            <a:r>
              <a:rPr lang="tr-TR" dirty="0"/>
              <a:t> </a:t>
            </a:r>
            <a:r>
              <a:rPr lang="tr-TR" dirty="0" err="1"/>
              <a:t>Circ</a:t>
            </a:r>
            <a:r>
              <a:rPr lang="tr-TR" dirty="0"/>
              <a:t>, </a:t>
            </a:r>
            <a:r>
              <a:rPr lang="tr-TR" dirty="0" err="1"/>
              <a:t>Polydeğerlerini</a:t>
            </a:r>
            <a:r>
              <a:rPr lang="tr-TR" dirty="0"/>
              <a:t> alabilir.</a:t>
            </a:r>
          </a:p>
          <a:p>
            <a:pPr algn="just">
              <a:defRPr/>
            </a:pPr>
            <a:endParaRPr lang="tr-TR" dirty="0"/>
          </a:p>
          <a:p>
            <a:pPr algn="just">
              <a:defRPr/>
            </a:pPr>
            <a:r>
              <a:rPr lang="tr-TR" b="1" dirty="0"/>
              <a:t>COORDS: </a:t>
            </a:r>
            <a:r>
              <a:rPr lang="tr-TR" dirty="0"/>
              <a:t>Bu özelliğe de şeklin koordinatlarını atarız.</a:t>
            </a:r>
          </a:p>
          <a:p>
            <a:pPr algn="just">
              <a:defRPr/>
            </a:pPr>
            <a:endParaRPr lang="tr-TR" dirty="0"/>
          </a:p>
          <a:p>
            <a:pPr algn="just">
              <a:defRPr/>
            </a:pPr>
            <a:r>
              <a:rPr lang="tr-TR" b="1" dirty="0"/>
              <a:t>HREF</a:t>
            </a:r>
            <a:r>
              <a:rPr lang="tr-TR" dirty="0"/>
              <a:t>: Bu özelliğine de hedef Web Sayfasını belirtiriz.</a:t>
            </a:r>
          </a:p>
          <a:p>
            <a:endParaRPr lang="tr-TR" dirty="0"/>
          </a:p>
        </p:txBody>
      </p:sp>
      <p:sp>
        <p:nvSpPr>
          <p:cNvPr id="3" name="Başlık 2"/>
          <p:cNvSpPr>
            <a:spLocks noGrp="1"/>
          </p:cNvSpPr>
          <p:nvPr>
            <p:ph type="title"/>
          </p:nvPr>
        </p:nvSpPr>
        <p:spPr/>
        <p:txBody>
          <a:bodyPr/>
          <a:lstStyle/>
          <a:p>
            <a:r>
              <a:rPr lang="tr-TR" b="1" dirty="0">
                <a:solidFill>
                  <a:schemeClr val="bg1"/>
                </a:solidFill>
                <a:effectLst>
                  <a:outerShdw blurRad="469900" dir="11820000" algn="r" rotWithShape="0">
                    <a:schemeClr val="bg1"/>
                  </a:outerShdw>
                </a:effectLst>
                <a:latin typeface="Tekton Pro" pitchFamily="34" charset="0"/>
              </a:rPr>
              <a:t>Html Kodları</a:t>
            </a:r>
            <a:endParaRPr lang="tr-TR" dirty="0"/>
          </a:p>
        </p:txBody>
      </p:sp>
    </p:spTree>
    <p:extLst>
      <p:ext uri="{BB962C8B-B14F-4D97-AF65-F5344CB8AC3E}">
        <p14:creationId xmlns:p14="http://schemas.microsoft.com/office/powerpoint/2010/main" val="4614797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77500" lnSpcReduction="20000"/>
          </a:bodyPr>
          <a:lstStyle/>
          <a:p>
            <a:pPr algn="just">
              <a:defRPr/>
            </a:pPr>
            <a:r>
              <a:rPr lang="tr-TR" b="1" dirty="0"/>
              <a:t>HTML: (</a:t>
            </a:r>
            <a:r>
              <a:rPr lang="tr-TR" b="1" dirty="0" err="1"/>
              <a:t>Hyper</a:t>
            </a:r>
            <a:r>
              <a:rPr lang="tr-TR" b="1" dirty="0"/>
              <a:t> </a:t>
            </a:r>
            <a:r>
              <a:rPr lang="tr-TR" b="1" dirty="0" err="1"/>
              <a:t>Text</a:t>
            </a:r>
            <a:r>
              <a:rPr lang="tr-TR" b="1" dirty="0"/>
              <a:t> </a:t>
            </a:r>
            <a:r>
              <a:rPr lang="tr-TR" b="1" dirty="0" err="1"/>
              <a:t>Markup</a:t>
            </a:r>
            <a:r>
              <a:rPr lang="tr-TR" b="1" dirty="0"/>
              <a:t> Language) </a:t>
            </a:r>
            <a:r>
              <a:rPr lang="tr-TR" dirty="0"/>
              <a:t>Web Sayfası hazırlama </a:t>
            </a:r>
            <a:r>
              <a:rPr lang="tr-TR" dirty="0" err="1"/>
              <a:t>dilidir.Metinlerin</a:t>
            </a:r>
            <a:r>
              <a:rPr lang="tr-TR" dirty="0"/>
              <a:t> görünümünü, konumunu vs. şekillendirmek için metin ve etiketlerle(yani etiketlerle) kontrol edilen oldukça basit bir işaretleme dilidir.</a:t>
            </a:r>
          </a:p>
          <a:p>
            <a:pPr algn="just">
              <a:defRPr/>
            </a:pPr>
            <a:endParaRPr lang="tr-TR" b="1" dirty="0"/>
          </a:p>
          <a:p>
            <a:pPr algn="just">
              <a:defRPr/>
            </a:pPr>
            <a:r>
              <a:rPr lang="tr-TR" b="1" dirty="0"/>
              <a:t>URL: (</a:t>
            </a:r>
            <a:r>
              <a:rPr lang="tr-TR" b="1" dirty="0" err="1"/>
              <a:t>Uniform</a:t>
            </a:r>
            <a:r>
              <a:rPr lang="tr-TR" b="1" dirty="0"/>
              <a:t> Resource </a:t>
            </a:r>
            <a:r>
              <a:rPr lang="tr-TR" b="1" dirty="0" err="1"/>
              <a:t>Locator</a:t>
            </a:r>
            <a:r>
              <a:rPr lang="tr-TR" b="1" dirty="0"/>
              <a:t>) </a:t>
            </a:r>
            <a:r>
              <a:rPr lang="tr-TR" dirty="0"/>
              <a:t>Internet </a:t>
            </a:r>
            <a:r>
              <a:rPr lang="tr-TR" dirty="0" err="1"/>
              <a:t>üzerideki</a:t>
            </a:r>
            <a:r>
              <a:rPr lang="tr-TR" dirty="0"/>
              <a:t> adreslerin genel </a:t>
            </a:r>
            <a:r>
              <a:rPr lang="tr-TR" dirty="0" err="1"/>
              <a:t>adıdır.Mesela</a:t>
            </a:r>
            <a:r>
              <a:rPr lang="tr-TR" dirty="0"/>
              <a:t> http://www.sakarya.edu.tr üniversitemizin Web Sayfasının URL’sidir.</a:t>
            </a:r>
          </a:p>
          <a:p>
            <a:pPr algn="just">
              <a:defRPr/>
            </a:pPr>
            <a:endParaRPr lang="tr-TR" b="1" dirty="0"/>
          </a:p>
          <a:p>
            <a:pPr algn="just">
              <a:defRPr/>
            </a:pPr>
            <a:r>
              <a:rPr lang="tr-TR" b="1" dirty="0" err="1"/>
              <a:t>Hyperlink</a:t>
            </a:r>
            <a:r>
              <a:rPr lang="tr-TR" b="1" dirty="0"/>
              <a:t>: Tıklandığında bağlı olduğu diğer bir sayfanın açılmasını </a:t>
            </a:r>
            <a:r>
              <a:rPr lang="tr-TR" b="1" dirty="0" err="1"/>
              <a:t>sağlayanbir</a:t>
            </a:r>
            <a:r>
              <a:rPr lang="tr-TR" b="1" dirty="0"/>
              <a:t> bağlantıdır.</a:t>
            </a:r>
          </a:p>
          <a:p>
            <a:pPr algn="just">
              <a:defRPr/>
            </a:pPr>
            <a:endParaRPr lang="tr-TR" b="1" dirty="0"/>
          </a:p>
          <a:p>
            <a:pPr algn="just">
              <a:defRPr/>
            </a:pPr>
            <a:r>
              <a:rPr lang="tr-TR" b="1" dirty="0" err="1"/>
              <a:t>Hotspot</a:t>
            </a:r>
            <a:r>
              <a:rPr lang="tr-TR" b="1" dirty="0"/>
              <a:t> </a:t>
            </a:r>
            <a:r>
              <a:rPr lang="tr-TR" b="1" dirty="0" err="1"/>
              <a:t>Area</a:t>
            </a:r>
            <a:r>
              <a:rPr lang="tr-TR" b="1" dirty="0"/>
              <a:t>: </a:t>
            </a:r>
            <a:r>
              <a:rPr lang="tr-TR" dirty="0"/>
              <a:t>Tıklanabilir alandır.</a:t>
            </a:r>
          </a:p>
          <a:p>
            <a:endParaRPr lang="tr-TR" dirty="0"/>
          </a:p>
        </p:txBody>
      </p:sp>
      <p:sp>
        <p:nvSpPr>
          <p:cNvPr id="2" name="Başlık 1"/>
          <p:cNvSpPr>
            <a:spLocks noGrp="1"/>
          </p:cNvSpPr>
          <p:nvPr>
            <p:ph type="title"/>
          </p:nvPr>
        </p:nvSpPr>
        <p:spPr/>
        <p:txBody>
          <a:bodyPr/>
          <a:lstStyle/>
          <a:p>
            <a:r>
              <a:rPr lang="tr-TR" b="1" dirty="0" smtClean="0">
                <a:solidFill>
                  <a:schemeClr val="bg1"/>
                </a:solidFill>
                <a:effectLst>
                  <a:outerShdw blurRad="469900" dir="11820000" algn="r" rotWithShape="0">
                    <a:schemeClr val="bg1"/>
                  </a:outerShdw>
                </a:effectLst>
                <a:latin typeface="Tekton Pro" pitchFamily="34" charset="0"/>
              </a:rPr>
              <a:t>Temel  İnternet Terimleri</a:t>
            </a:r>
            <a:endParaRPr lang="tr-TR" dirty="0">
              <a:solidFill>
                <a:schemeClr val="bg1"/>
              </a:solidFill>
            </a:endParaRPr>
          </a:p>
        </p:txBody>
      </p:sp>
    </p:spTree>
    <p:extLst>
      <p:ext uri="{BB962C8B-B14F-4D97-AF65-F5344CB8AC3E}">
        <p14:creationId xmlns:p14="http://schemas.microsoft.com/office/powerpoint/2010/main" val="122321443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endParaRPr lang="tr-TR" dirty="0"/>
          </a:p>
        </p:txBody>
      </p:sp>
      <p:sp>
        <p:nvSpPr>
          <p:cNvPr id="3" name="Başlık 2"/>
          <p:cNvSpPr>
            <a:spLocks noGrp="1"/>
          </p:cNvSpPr>
          <p:nvPr>
            <p:ph type="title"/>
          </p:nvPr>
        </p:nvSpPr>
        <p:spPr/>
        <p:txBody>
          <a:bodyPr/>
          <a:lstStyle/>
          <a:p>
            <a:endParaRPr lang="tr-TR"/>
          </a:p>
        </p:txBody>
      </p:sp>
      <p:sp>
        <p:nvSpPr>
          <p:cNvPr id="4" name="Dikdörtgen 3"/>
          <p:cNvSpPr/>
          <p:nvPr/>
        </p:nvSpPr>
        <p:spPr>
          <a:xfrm>
            <a:off x="2734784" y="3890665"/>
            <a:ext cx="3651128" cy="923330"/>
          </a:xfrm>
          <a:prstGeom prst="rect">
            <a:avLst/>
          </a:prstGeom>
          <a:noFill/>
        </p:spPr>
        <p:txBody>
          <a:bodyPr wrap="none" lIns="91440" tIns="45720" rIns="91440" bIns="45720">
            <a:spAutoFit/>
          </a:bodyPr>
          <a:lstStyle/>
          <a:p>
            <a:pPr algn="ctr"/>
            <a:r>
              <a:rPr lang="tr-TR"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Teşekkürler</a:t>
            </a:r>
            <a:endParaRPr lang="tr-TR"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31023935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77500" lnSpcReduction="20000"/>
          </a:bodyPr>
          <a:lstStyle/>
          <a:p>
            <a:pPr algn="just">
              <a:defRPr/>
            </a:pPr>
            <a:r>
              <a:rPr lang="tr-TR" b="1" dirty="0"/>
              <a:t>HTTP: (</a:t>
            </a:r>
            <a:r>
              <a:rPr lang="tr-TR" b="1" dirty="0" err="1"/>
              <a:t>Hyper</a:t>
            </a:r>
            <a:r>
              <a:rPr lang="tr-TR" b="1" dirty="0"/>
              <a:t> </a:t>
            </a:r>
            <a:r>
              <a:rPr lang="tr-TR" b="1" dirty="0" err="1"/>
              <a:t>Text</a:t>
            </a:r>
            <a:r>
              <a:rPr lang="tr-TR" b="1" dirty="0"/>
              <a:t> Transfer Protocol) </a:t>
            </a:r>
            <a:r>
              <a:rPr lang="tr-TR" dirty="0"/>
              <a:t>HTML sayfalarının Web tarayıcınıza</a:t>
            </a:r>
          </a:p>
          <a:p>
            <a:pPr algn="just">
              <a:defRPr/>
            </a:pPr>
            <a:r>
              <a:rPr lang="tr-TR" dirty="0"/>
              <a:t>aktarılmasında kullanılan protokoldür.</a:t>
            </a:r>
          </a:p>
          <a:p>
            <a:pPr algn="just">
              <a:defRPr/>
            </a:pPr>
            <a:endParaRPr lang="tr-TR" b="1" dirty="0"/>
          </a:p>
          <a:p>
            <a:pPr algn="just">
              <a:defRPr/>
            </a:pPr>
            <a:r>
              <a:rPr lang="tr-TR" b="1" dirty="0"/>
              <a:t>FTP: (File Transfer Protocol</a:t>
            </a:r>
            <a:r>
              <a:rPr lang="tr-TR" dirty="0"/>
              <a:t>) Internet üzerinden dosya aktarımını </a:t>
            </a:r>
            <a:r>
              <a:rPr lang="tr-TR" dirty="0" smtClean="0"/>
              <a:t>sağlayan protokoldür</a:t>
            </a:r>
            <a:r>
              <a:rPr lang="tr-TR" dirty="0"/>
              <a:t>. Örneğin ftp://</a:t>
            </a:r>
            <a:r>
              <a:rPr lang="tr-TR" dirty="0" smtClean="0"/>
              <a:t>ftp.akdeniz.edu.tr </a:t>
            </a:r>
            <a:r>
              <a:rPr lang="tr-TR" dirty="0"/>
              <a:t>Üniversitemizin FTP sinin URL </a:t>
            </a:r>
            <a:r>
              <a:rPr lang="tr-TR" dirty="0" err="1"/>
              <a:t>sidir</a:t>
            </a:r>
            <a:r>
              <a:rPr lang="tr-TR" dirty="0"/>
              <a:t>.</a:t>
            </a:r>
          </a:p>
          <a:p>
            <a:pPr algn="just">
              <a:defRPr/>
            </a:pPr>
            <a:endParaRPr lang="tr-TR" b="1" dirty="0"/>
          </a:p>
          <a:p>
            <a:pPr algn="just">
              <a:defRPr/>
            </a:pPr>
            <a:r>
              <a:rPr lang="tr-TR" b="1" dirty="0"/>
              <a:t>ISP: (Internet Service Provider)</a:t>
            </a:r>
            <a:r>
              <a:rPr lang="tr-TR" dirty="0"/>
              <a:t> Internet Servis Sağlayıcı</a:t>
            </a:r>
          </a:p>
          <a:p>
            <a:pPr algn="just">
              <a:defRPr/>
            </a:pPr>
            <a:endParaRPr lang="tr-TR" b="1" dirty="0"/>
          </a:p>
          <a:p>
            <a:pPr algn="just">
              <a:defRPr/>
            </a:pPr>
            <a:r>
              <a:rPr lang="tr-TR" b="1" dirty="0"/>
              <a:t>DNS: (Domain Name Server=Alan Adı Sunucusu): </a:t>
            </a:r>
            <a:r>
              <a:rPr lang="tr-TR" dirty="0"/>
              <a:t>Web sitelerinin </a:t>
            </a:r>
            <a:r>
              <a:rPr lang="tr-TR" dirty="0" smtClean="0"/>
              <a:t>alan adlarının </a:t>
            </a:r>
            <a:r>
              <a:rPr lang="tr-TR" dirty="0"/>
              <a:t>hangi IP’ye yönlendirileceğinin saklandığı sunucudur.</a:t>
            </a:r>
          </a:p>
          <a:p>
            <a:endParaRPr lang="tr-TR" dirty="0"/>
          </a:p>
        </p:txBody>
      </p:sp>
      <p:sp>
        <p:nvSpPr>
          <p:cNvPr id="2" name="Başlık 1"/>
          <p:cNvSpPr>
            <a:spLocks noGrp="1"/>
          </p:cNvSpPr>
          <p:nvPr>
            <p:ph type="title"/>
          </p:nvPr>
        </p:nvSpPr>
        <p:spPr/>
        <p:txBody>
          <a:bodyPr/>
          <a:lstStyle/>
          <a:p>
            <a:r>
              <a:rPr lang="tr-TR" b="1" dirty="0" smtClean="0">
                <a:solidFill>
                  <a:schemeClr val="bg1"/>
                </a:solidFill>
                <a:effectLst>
                  <a:outerShdw blurRad="469900" dir="11820000" algn="r" rotWithShape="0">
                    <a:schemeClr val="bg1"/>
                  </a:outerShdw>
                </a:effectLst>
                <a:latin typeface="Tekton Pro" pitchFamily="34" charset="0"/>
              </a:rPr>
              <a:t>Temel  İnternet Terimleri</a:t>
            </a:r>
            <a:endParaRPr lang="tr-TR" dirty="0">
              <a:solidFill>
                <a:schemeClr val="bg1"/>
              </a:solidFill>
            </a:endParaRPr>
          </a:p>
        </p:txBody>
      </p:sp>
    </p:spTree>
    <p:extLst>
      <p:ext uri="{BB962C8B-B14F-4D97-AF65-F5344CB8AC3E}">
        <p14:creationId xmlns:p14="http://schemas.microsoft.com/office/powerpoint/2010/main" val="7012392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70000" lnSpcReduction="20000"/>
          </a:bodyPr>
          <a:lstStyle/>
          <a:p>
            <a:pPr algn="just">
              <a:defRPr/>
            </a:pPr>
            <a:r>
              <a:rPr lang="tr-TR" b="1" dirty="0"/>
              <a:t>World </a:t>
            </a:r>
            <a:r>
              <a:rPr lang="tr-TR" b="1" dirty="0" err="1"/>
              <a:t>Wide</a:t>
            </a:r>
            <a:r>
              <a:rPr lang="tr-TR" b="1" dirty="0"/>
              <a:t> Web (ya da kısaca Web) </a:t>
            </a:r>
            <a:r>
              <a:rPr lang="tr-TR" dirty="0"/>
              <a:t>birbirleri ile iletişim kuran iki bileşenden meydana gelir. Bunlar; </a:t>
            </a:r>
          </a:p>
          <a:p>
            <a:pPr algn="just">
              <a:defRPr/>
            </a:pPr>
            <a:endParaRPr lang="tr-TR" b="1" dirty="0"/>
          </a:p>
          <a:p>
            <a:pPr marL="0" indent="0" algn="just">
              <a:buNone/>
              <a:defRPr/>
            </a:pPr>
            <a:r>
              <a:rPr lang="tr-TR" b="1" dirty="0"/>
              <a:t>1. Web Browser (Client: İstemci)</a:t>
            </a:r>
          </a:p>
          <a:p>
            <a:pPr marL="0" indent="0" algn="just">
              <a:buNone/>
              <a:defRPr/>
            </a:pPr>
            <a:r>
              <a:rPr lang="da-DK" b="1" dirty="0"/>
              <a:t>2. Web Server (Server: Sunucu)</a:t>
            </a:r>
            <a:endParaRPr lang="tr-TR" b="1" dirty="0"/>
          </a:p>
          <a:p>
            <a:pPr algn="just">
              <a:defRPr/>
            </a:pPr>
            <a:endParaRPr lang="da-DK" b="1" dirty="0"/>
          </a:p>
          <a:p>
            <a:pPr algn="just">
              <a:defRPr/>
            </a:pPr>
            <a:r>
              <a:rPr lang="tr-TR" b="1" dirty="0"/>
              <a:t>Web Nasıl </a:t>
            </a:r>
            <a:r>
              <a:rPr lang="tr-TR" b="1" dirty="0" smtClean="0"/>
              <a:t>Çalışır</a:t>
            </a:r>
          </a:p>
          <a:p>
            <a:pPr marL="514350" indent="-514350" algn="just">
              <a:buFont typeface="+mj-lt"/>
              <a:buAutoNum type="arabicPeriod"/>
              <a:defRPr/>
            </a:pPr>
            <a:r>
              <a:rPr lang="tr-TR" dirty="0" smtClean="0"/>
              <a:t>İstemci </a:t>
            </a:r>
            <a:r>
              <a:rPr lang="tr-TR" dirty="0"/>
              <a:t>makinenin kullanıcısı Web tarayıcısında bir </a:t>
            </a:r>
            <a:r>
              <a:rPr lang="tr-TR" dirty="0" err="1" smtClean="0"/>
              <a:t>hyperlink’e</a:t>
            </a:r>
            <a:r>
              <a:rPr lang="tr-TR" dirty="0" smtClean="0"/>
              <a:t> tıklar</a:t>
            </a:r>
            <a:r>
              <a:rPr lang="tr-TR" dirty="0"/>
              <a:t>.</a:t>
            </a:r>
          </a:p>
          <a:p>
            <a:pPr marL="514350" indent="-514350" algn="just">
              <a:buFont typeface="+mj-lt"/>
              <a:buAutoNum type="arabicPeriod"/>
              <a:defRPr/>
            </a:pPr>
            <a:r>
              <a:rPr lang="tr-TR" dirty="0" smtClean="0"/>
              <a:t>Browser </a:t>
            </a:r>
            <a:r>
              <a:rPr lang="tr-TR" dirty="0"/>
              <a:t>DNS (Domain Name Server) a bağlanıp istemde bulunduğu </a:t>
            </a:r>
            <a:r>
              <a:rPr lang="it-IT" dirty="0"/>
              <a:t>sayfanın server IP sini alır.</a:t>
            </a:r>
          </a:p>
          <a:p>
            <a:pPr marL="514350" indent="-514350" algn="just">
              <a:buFont typeface="+mj-lt"/>
              <a:buAutoNum type="arabicPeriod"/>
              <a:defRPr/>
            </a:pPr>
            <a:r>
              <a:rPr lang="tr-TR" dirty="0" smtClean="0"/>
              <a:t>Ardından </a:t>
            </a:r>
            <a:r>
              <a:rPr lang="tr-TR" dirty="0"/>
              <a:t>Aldığı IP ye bir çağrı gönderir ve sayfayı ister.</a:t>
            </a:r>
          </a:p>
          <a:p>
            <a:pPr marL="514350" indent="-514350" algn="just">
              <a:buFont typeface="+mj-lt"/>
              <a:buAutoNum type="arabicPeriod"/>
              <a:defRPr/>
            </a:pPr>
            <a:r>
              <a:rPr lang="tr-TR" dirty="0" smtClean="0"/>
              <a:t>Web </a:t>
            </a:r>
            <a:r>
              <a:rPr lang="tr-TR" dirty="0"/>
              <a:t>Server da bu isteğe cevap verir ve http üzerinden sayfayı Web Browsera gönderir.</a:t>
            </a:r>
          </a:p>
          <a:p>
            <a:endParaRPr lang="tr-TR" dirty="0"/>
          </a:p>
        </p:txBody>
      </p:sp>
      <p:sp>
        <p:nvSpPr>
          <p:cNvPr id="2" name="Başlık 1"/>
          <p:cNvSpPr>
            <a:spLocks noGrp="1"/>
          </p:cNvSpPr>
          <p:nvPr>
            <p:ph type="title"/>
          </p:nvPr>
        </p:nvSpPr>
        <p:spPr/>
        <p:txBody>
          <a:bodyPr/>
          <a:lstStyle/>
          <a:p>
            <a:r>
              <a:rPr lang="tr-TR" b="1" dirty="0" smtClean="0">
                <a:solidFill>
                  <a:schemeClr val="bg1"/>
                </a:solidFill>
                <a:effectLst>
                  <a:outerShdw blurRad="469900" dir="11820000" algn="r" rotWithShape="0">
                    <a:schemeClr val="bg1"/>
                  </a:outerShdw>
                </a:effectLst>
                <a:latin typeface="Tekton Pro" pitchFamily="34" charset="0"/>
              </a:rPr>
              <a:t>Temel  İnternet Terimleri</a:t>
            </a:r>
            <a:endParaRPr lang="tr-TR" dirty="0">
              <a:solidFill>
                <a:schemeClr val="bg1"/>
              </a:solidFill>
            </a:endParaRPr>
          </a:p>
        </p:txBody>
      </p:sp>
    </p:spTree>
    <p:extLst>
      <p:ext uri="{BB962C8B-B14F-4D97-AF65-F5344CB8AC3E}">
        <p14:creationId xmlns:p14="http://schemas.microsoft.com/office/powerpoint/2010/main" val="2493208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endParaRPr lang="tr-TR"/>
          </a:p>
        </p:txBody>
      </p:sp>
      <p:sp>
        <p:nvSpPr>
          <p:cNvPr id="2" name="Başlık 1"/>
          <p:cNvSpPr>
            <a:spLocks noGrp="1"/>
          </p:cNvSpPr>
          <p:nvPr>
            <p:ph type="title"/>
          </p:nvPr>
        </p:nvSpPr>
        <p:spPr/>
        <p:txBody>
          <a:bodyPr>
            <a:normAutofit/>
          </a:bodyPr>
          <a:lstStyle/>
          <a:p>
            <a:r>
              <a:rPr lang="tr-TR" b="1" dirty="0">
                <a:solidFill>
                  <a:schemeClr val="bg1"/>
                </a:solidFill>
                <a:effectLst>
                  <a:outerShdw blurRad="469900" dir="11820000" algn="r" rotWithShape="0">
                    <a:schemeClr val="bg1"/>
                  </a:outerShdw>
                </a:effectLst>
                <a:latin typeface="Tekton Pro" pitchFamily="34" charset="0"/>
              </a:rPr>
              <a:t>Temel  İnternet </a:t>
            </a:r>
            <a:r>
              <a:rPr lang="tr-TR" b="1" dirty="0" smtClean="0">
                <a:solidFill>
                  <a:schemeClr val="bg1"/>
                </a:solidFill>
                <a:effectLst>
                  <a:outerShdw blurRad="469900" dir="11820000" algn="r" rotWithShape="0">
                    <a:schemeClr val="bg1"/>
                  </a:outerShdw>
                </a:effectLst>
                <a:latin typeface="Tekton Pro" pitchFamily="34" charset="0"/>
              </a:rPr>
              <a:t>Terimleri</a:t>
            </a:r>
            <a:endParaRPr lang="tr-TR" dirty="0">
              <a:solidFill>
                <a:schemeClr val="bg1"/>
              </a:solidFill>
            </a:endParaRPr>
          </a:p>
        </p:txBody>
      </p:sp>
      <p:pic>
        <p:nvPicPr>
          <p:cNvPr id="4" name="Picture 2" descr="C:\Users\pc_teachers\Desktop\serv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628800"/>
            <a:ext cx="8784976" cy="51617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722122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70000" lnSpcReduction="20000"/>
          </a:bodyPr>
          <a:lstStyle/>
          <a:p>
            <a:pPr algn="just">
              <a:defRPr/>
            </a:pPr>
            <a:r>
              <a:rPr lang="tr-TR" b="1" dirty="0"/>
              <a:t>HTTP ve HTML</a:t>
            </a:r>
          </a:p>
          <a:p>
            <a:pPr algn="just">
              <a:defRPr/>
            </a:pPr>
            <a:endParaRPr lang="tr-TR" b="1" dirty="0"/>
          </a:p>
          <a:p>
            <a:pPr algn="just">
              <a:defRPr/>
            </a:pPr>
            <a:r>
              <a:rPr lang="tr-TR" b="1" dirty="0"/>
              <a:t>HTTP</a:t>
            </a:r>
            <a:r>
              <a:rPr lang="tr-TR" dirty="0"/>
              <a:t>, Web Server ile Web Browser ’</a:t>
            </a:r>
            <a:r>
              <a:rPr lang="tr-TR" dirty="0" err="1"/>
              <a:t>ın</a:t>
            </a:r>
            <a:r>
              <a:rPr lang="tr-TR" dirty="0"/>
              <a:t> birbirleri ile haberleştiği bir Protokoldür. HTML dokümanları metin ve etiketlerden meydana gelir. HTML etiketleri açılı parantez içerisinde yazılır. HTML etiketlerinin çoğu </a:t>
            </a:r>
            <a:r>
              <a:rPr lang="tr-TR" dirty="0" err="1"/>
              <a:t>slash</a:t>
            </a:r>
            <a:r>
              <a:rPr lang="tr-TR" dirty="0"/>
              <a:t> karakteri ile biten etiket ile kapatılarak bloklar halinde kullanılır.</a:t>
            </a:r>
          </a:p>
          <a:p>
            <a:pPr algn="just">
              <a:defRPr/>
            </a:pPr>
            <a:endParaRPr lang="tr-TR" b="1" dirty="0"/>
          </a:p>
          <a:p>
            <a:pPr algn="just">
              <a:defRPr/>
            </a:pPr>
            <a:r>
              <a:rPr lang="tr-TR" b="1" dirty="0"/>
              <a:t>Örnek:</a:t>
            </a:r>
          </a:p>
          <a:p>
            <a:pPr algn="just">
              <a:defRPr/>
            </a:pPr>
            <a:endParaRPr lang="tr-TR" b="1" dirty="0"/>
          </a:p>
          <a:p>
            <a:pPr algn="just">
              <a:defRPr/>
            </a:pPr>
            <a:r>
              <a:rPr lang="en-US" b="1" dirty="0"/>
              <a:t>&lt;B&gt;HTML&lt;/B&gt; </a:t>
            </a:r>
            <a:r>
              <a:rPr lang="en-US" b="1" dirty="0" err="1"/>
              <a:t>bir</a:t>
            </a:r>
            <a:r>
              <a:rPr lang="en-US" b="1" dirty="0"/>
              <a:t> </a:t>
            </a:r>
            <a:r>
              <a:rPr lang="en-US" b="1" dirty="0" err="1"/>
              <a:t>metin</a:t>
            </a:r>
            <a:r>
              <a:rPr lang="en-US" b="1" dirty="0"/>
              <a:t> </a:t>
            </a:r>
            <a:r>
              <a:rPr lang="en-US" b="1" dirty="0" err="1"/>
              <a:t>işaretleme</a:t>
            </a:r>
            <a:r>
              <a:rPr lang="en-US" b="1" dirty="0"/>
              <a:t> </a:t>
            </a:r>
            <a:r>
              <a:rPr lang="en-US" b="1" dirty="0" err="1"/>
              <a:t>dilidir</a:t>
            </a:r>
            <a:r>
              <a:rPr lang="en-US" b="1" dirty="0"/>
              <a:t>.</a:t>
            </a:r>
            <a:endParaRPr lang="tr-TR" b="1" dirty="0"/>
          </a:p>
          <a:p>
            <a:pPr algn="just">
              <a:defRPr/>
            </a:pPr>
            <a:endParaRPr lang="en-US" b="1" dirty="0"/>
          </a:p>
          <a:p>
            <a:pPr algn="just">
              <a:defRPr/>
            </a:pPr>
            <a:r>
              <a:rPr lang="tr-TR" b="1" dirty="0"/>
              <a:t>Yukarıdaki örnekte HTML koyu olarak yazılacaktır.</a:t>
            </a:r>
            <a:endParaRPr lang="tr-TR" b="1" dirty="0">
              <a:hlinkClick r:id="" action="ppaction://noaction"/>
            </a:endParaRPr>
          </a:p>
          <a:p>
            <a:endParaRPr lang="tr-TR" dirty="0"/>
          </a:p>
        </p:txBody>
      </p:sp>
      <p:sp>
        <p:nvSpPr>
          <p:cNvPr id="2" name="Başlık 1"/>
          <p:cNvSpPr>
            <a:spLocks noGrp="1"/>
          </p:cNvSpPr>
          <p:nvPr>
            <p:ph type="title"/>
          </p:nvPr>
        </p:nvSpPr>
        <p:spPr/>
        <p:txBody>
          <a:bodyPr/>
          <a:lstStyle/>
          <a:p>
            <a:r>
              <a:rPr lang="tr-TR" b="1" dirty="0" smtClean="0">
                <a:solidFill>
                  <a:schemeClr val="bg1"/>
                </a:solidFill>
                <a:effectLst>
                  <a:outerShdw blurRad="469900" dir="11820000" algn="r" rotWithShape="0">
                    <a:schemeClr val="bg1"/>
                  </a:outerShdw>
                </a:effectLst>
                <a:latin typeface="Tekton Pro" pitchFamily="34" charset="0"/>
              </a:rPr>
              <a:t>Temel  İnternet Terimleri</a:t>
            </a:r>
            <a:endParaRPr lang="tr-TR" dirty="0">
              <a:solidFill>
                <a:schemeClr val="bg1"/>
              </a:solidFill>
            </a:endParaRPr>
          </a:p>
        </p:txBody>
      </p:sp>
    </p:spTree>
    <p:extLst>
      <p:ext uri="{BB962C8B-B14F-4D97-AF65-F5344CB8AC3E}">
        <p14:creationId xmlns:p14="http://schemas.microsoft.com/office/powerpoint/2010/main" val="17041832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20000"/>
          </a:bodyPr>
          <a:lstStyle/>
          <a:p>
            <a:pPr algn="just">
              <a:defRPr/>
            </a:pPr>
            <a:r>
              <a:rPr lang="tr-TR" b="1" dirty="0"/>
              <a:t>HTML Versiyonları</a:t>
            </a:r>
          </a:p>
          <a:p>
            <a:pPr algn="just">
              <a:defRPr/>
            </a:pPr>
            <a:endParaRPr lang="tr-TR" b="1" dirty="0"/>
          </a:p>
          <a:p>
            <a:pPr algn="just">
              <a:defRPr/>
            </a:pPr>
            <a:r>
              <a:rPr lang="tr-TR" dirty="0"/>
              <a:t>HTML </a:t>
            </a:r>
            <a:r>
              <a:rPr lang="tr-TR" dirty="0" err="1"/>
              <a:t>nin</a:t>
            </a:r>
            <a:r>
              <a:rPr lang="tr-TR" dirty="0"/>
              <a:t> birkaç versiyonu vardır. Günümüzde çoğu Web Tarayıcısının desteklediği 3.2 versiyonudur. </a:t>
            </a:r>
            <a:r>
              <a:rPr lang="tr-TR" dirty="0" err="1"/>
              <a:t>HTML’nin</a:t>
            </a:r>
            <a:r>
              <a:rPr lang="tr-TR" dirty="0"/>
              <a:t> standardı Word </a:t>
            </a:r>
            <a:r>
              <a:rPr lang="tr-TR" dirty="0" err="1"/>
              <a:t>Wide</a:t>
            </a:r>
            <a:r>
              <a:rPr lang="tr-TR" dirty="0"/>
              <a:t> Web </a:t>
            </a:r>
            <a:r>
              <a:rPr lang="es-ES" dirty="0"/>
              <a:t>Consortium (W3C) tarafından kontrol edilmektedir. HTML nin 4. versiyonunda</a:t>
            </a:r>
            <a:r>
              <a:rPr lang="tr-TR" dirty="0"/>
              <a:t> iki yeni eklenti </a:t>
            </a:r>
            <a:r>
              <a:rPr lang="tr-TR" dirty="0" err="1"/>
              <a:t>vardır.Bu</a:t>
            </a:r>
            <a:r>
              <a:rPr lang="tr-TR" dirty="0"/>
              <a:t> eklentilerin en önemlileri;</a:t>
            </a:r>
          </a:p>
          <a:p>
            <a:pPr algn="just">
              <a:defRPr/>
            </a:pPr>
            <a:endParaRPr lang="tr-TR" b="1" dirty="0"/>
          </a:p>
          <a:p>
            <a:pPr algn="just">
              <a:defRPr/>
            </a:pPr>
            <a:r>
              <a:rPr lang="tr-TR" b="1" dirty="0"/>
              <a:t>• </a:t>
            </a:r>
            <a:r>
              <a:rPr lang="tr-TR" b="1" dirty="0" err="1"/>
              <a:t>Cascading</a:t>
            </a:r>
            <a:r>
              <a:rPr lang="tr-TR" b="1" dirty="0"/>
              <a:t> Style </a:t>
            </a:r>
            <a:r>
              <a:rPr lang="tr-TR" b="1" dirty="0" err="1"/>
              <a:t>Sheets</a:t>
            </a:r>
            <a:r>
              <a:rPr lang="tr-TR" b="1" dirty="0"/>
              <a:t> (CSS)</a:t>
            </a:r>
          </a:p>
          <a:p>
            <a:pPr algn="just">
              <a:defRPr/>
            </a:pPr>
            <a:endParaRPr lang="tr-TR" b="1" dirty="0"/>
          </a:p>
          <a:p>
            <a:pPr algn="just">
              <a:defRPr/>
            </a:pPr>
            <a:r>
              <a:rPr lang="tr-TR" b="1" dirty="0"/>
              <a:t>• </a:t>
            </a:r>
            <a:r>
              <a:rPr lang="tr-TR" b="1" dirty="0" err="1"/>
              <a:t>Dynamic</a:t>
            </a:r>
            <a:r>
              <a:rPr lang="tr-TR" b="1" dirty="0"/>
              <a:t> HTML (DHTML)</a:t>
            </a:r>
          </a:p>
          <a:p>
            <a:endParaRPr lang="tr-TR" dirty="0"/>
          </a:p>
        </p:txBody>
      </p:sp>
      <p:sp>
        <p:nvSpPr>
          <p:cNvPr id="2" name="Başlık 1"/>
          <p:cNvSpPr>
            <a:spLocks noGrp="1"/>
          </p:cNvSpPr>
          <p:nvPr>
            <p:ph type="title"/>
          </p:nvPr>
        </p:nvSpPr>
        <p:spPr/>
        <p:txBody>
          <a:bodyPr>
            <a:normAutofit/>
          </a:bodyPr>
          <a:lstStyle/>
          <a:p>
            <a:r>
              <a:rPr lang="tr-TR" b="1" dirty="0">
                <a:solidFill>
                  <a:schemeClr val="bg1"/>
                </a:solidFill>
                <a:effectLst>
                  <a:outerShdw blurRad="469900" dir="11820000" algn="r" rotWithShape="0">
                    <a:schemeClr val="bg1"/>
                  </a:outerShdw>
                </a:effectLst>
                <a:latin typeface="Tekton Pro" pitchFamily="34" charset="0"/>
              </a:rPr>
              <a:t>Html Versiyonları ve </a:t>
            </a:r>
            <a:r>
              <a:rPr lang="tr-TR" b="1" dirty="0" smtClean="0">
                <a:solidFill>
                  <a:schemeClr val="bg1"/>
                </a:solidFill>
                <a:effectLst>
                  <a:outerShdw blurRad="469900" dir="11820000" algn="r" rotWithShape="0">
                    <a:schemeClr val="bg1"/>
                  </a:outerShdw>
                </a:effectLst>
                <a:latin typeface="Tekton Pro" pitchFamily="34" charset="0"/>
              </a:rPr>
              <a:t>Araçları</a:t>
            </a:r>
            <a:endParaRPr lang="tr-TR" dirty="0">
              <a:solidFill>
                <a:schemeClr val="bg1"/>
              </a:solidFill>
            </a:endParaRPr>
          </a:p>
        </p:txBody>
      </p:sp>
    </p:spTree>
    <p:extLst>
      <p:ext uri="{BB962C8B-B14F-4D97-AF65-F5344CB8AC3E}">
        <p14:creationId xmlns:p14="http://schemas.microsoft.com/office/powerpoint/2010/main" val="4943732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lga Biçimi">
  <a:themeElements>
    <a:clrScheme name="Dalga Biçimi">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Dalga Biçimi">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alga Biçimi">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90</TotalTime>
  <Words>3211</Words>
  <Application>Microsoft Office PowerPoint</Application>
  <PresentationFormat>Ekran Gösterisi (4:3)</PresentationFormat>
  <Paragraphs>444</Paragraphs>
  <Slides>40</Slides>
  <Notes>0</Notes>
  <HiddenSlides>0</HiddenSlides>
  <MMClips>0</MMClips>
  <ScaleCrop>false</ScaleCrop>
  <HeadingPairs>
    <vt:vector size="4" baseType="variant">
      <vt:variant>
        <vt:lpstr>Tema</vt:lpstr>
      </vt:variant>
      <vt:variant>
        <vt:i4>1</vt:i4>
      </vt:variant>
      <vt:variant>
        <vt:lpstr>Slayt Başlıkları</vt:lpstr>
      </vt:variant>
      <vt:variant>
        <vt:i4>40</vt:i4>
      </vt:variant>
    </vt:vector>
  </HeadingPairs>
  <TitlesOfParts>
    <vt:vector size="41" baseType="lpstr">
      <vt:lpstr>Dalga Biçimi</vt:lpstr>
      <vt:lpstr>Web Tasarımı</vt:lpstr>
      <vt:lpstr>Temel  İnternet Terimleri</vt:lpstr>
      <vt:lpstr>Temel  İnternet Terimleri</vt:lpstr>
      <vt:lpstr>Temel  İnternet Terimleri</vt:lpstr>
      <vt:lpstr>Temel  İnternet Terimleri</vt:lpstr>
      <vt:lpstr>Temel  İnternet Terimleri</vt:lpstr>
      <vt:lpstr>Temel  İnternet Terimleri</vt:lpstr>
      <vt:lpstr>Temel  İnternet Terimleri</vt:lpstr>
      <vt:lpstr>Html Versiyonları ve Araçları</vt:lpstr>
      <vt:lpstr>Html Versiyonları ve Araçları</vt:lpstr>
      <vt:lpstr>Html Versiyonları ve Araçları</vt:lpstr>
      <vt:lpstr>Html Versiyonları ve Araçları</vt:lpstr>
      <vt:lpstr>Html Versiyonları ve Araçları</vt:lpstr>
      <vt:lpstr>Html Kodları</vt:lpstr>
      <vt:lpstr>Html Kodları</vt:lpstr>
      <vt:lpstr>Html Kodları</vt:lpstr>
      <vt:lpstr>Html Kodları</vt:lpstr>
      <vt:lpstr>Html Kodları</vt:lpstr>
      <vt:lpstr>Html Kodları</vt:lpstr>
      <vt:lpstr>Html Kodları</vt:lpstr>
      <vt:lpstr>Html Kodları</vt:lpstr>
      <vt:lpstr>Html Kodları</vt:lpstr>
      <vt:lpstr>PowerPoint Sunusu</vt:lpstr>
      <vt:lpstr>Html Kodları</vt:lpstr>
      <vt:lpstr>Html Kodları</vt:lpstr>
      <vt:lpstr>Html Kodları</vt:lpstr>
      <vt:lpstr>Html Kodları</vt:lpstr>
      <vt:lpstr>Html Kodları</vt:lpstr>
      <vt:lpstr>Html Kodları</vt:lpstr>
      <vt:lpstr>Html Kodları</vt:lpstr>
      <vt:lpstr>Html Kodları</vt:lpstr>
      <vt:lpstr>Html Kodları</vt:lpstr>
      <vt:lpstr>Html Kodları</vt:lpstr>
      <vt:lpstr>Html Kodları</vt:lpstr>
      <vt:lpstr>Html Kodları</vt:lpstr>
      <vt:lpstr>Html Kodları</vt:lpstr>
      <vt:lpstr>Html Kodları</vt:lpstr>
      <vt:lpstr>Html Kodları</vt:lpstr>
      <vt:lpstr>Html Kodları</vt:lpstr>
      <vt:lpstr>PowerPoint Sunusu</vt:lpstr>
    </vt:vector>
  </TitlesOfParts>
  <Company>benim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ben</dc:creator>
  <cp:lastModifiedBy>ben</cp:lastModifiedBy>
  <cp:revision>6</cp:revision>
  <dcterms:created xsi:type="dcterms:W3CDTF">2011-10-17T14:41:23Z</dcterms:created>
  <dcterms:modified xsi:type="dcterms:W3CDTF">2011-10-17T16:11:48Z</dcterms:modified>
</cp:coreProperties>
</file>