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8" r:id="rId1"/>
  </p:sldMasterIdLst>
  <p:sldIdLst>
    <p:sldId id="256" r:id="rId2"/>
    <p:sldId id="257" r:id="rId3"/>
    <p:sldId id="263" r:id="rId4"/>
    <p:sldId id="264"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62" r:id="rId22"/>
    <p:sldId id="261" r:id="rId23"/>
    <p:sldId id="260" r:id="rId24"/>
    <p:sldId id="258" r:id="rId25"/>
    <p:sldId id="259" r:id="rId26"/>
    <p:sldId id="281" r:id="rId27"/>
    <p:sldId id="282" r:id="rId28"/>
    <p:sldId id="283" r:id="rId29"/>
    <p:sldId id="284" r:id="rId30"/>
    <p:sldId id="285" r:id="rId31"/>
    <p:sldId id="286" r:id="rId32"/>
    <p:sldId id="287" r:id="rId33"/>
    <p:sldId id="288" r:id="rId3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97" autoAdjust="0"/>
    <p:restoredTop sz="94660"/>
  </p:normalViewPr>
  <p:slideViewPr>
    <p:cSldViewPr>
      <p:cViewPr>
        <p:scale>
          <a:sx n="81" d="100"/>
          <a:sy n="81" d="100"/>
        </p:scale>
        <p:origin x="-876" y="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2426" y="2895600"/>
            <a:ext cx="4572000" cy="13687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15" name="Rectangle 14"/>
          <p:cNvSpPr/>
          <p:nvPr/>
        </p:nvSpPr>
        <p:spPr>
          <a:xfrm>
            <a:off x="0" y="4743451"/>
            <a:ext cx="9144000" cy="21145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a:off x="0" y="4714875"/>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Date Placeholder 21"/>
          <p:cNvSpPr>
            <a:spLocks noGrp="1"/>
          </p:cNvSpPr>
          <p:nvPr>
            <p:ph type="dt" sz="half" idx="10"/>
          </p:nvPr>
        </p:nvSpPr>
        <p:spPr/>
        <p:txBody>
          <a:bodyPr/>
          <a:lstStyle/>
          <a:p>
            <a:fld id="{A23720DD-5B6D-40BF-8493-A6B52D484E6B}" type="datetimeFigureOut">
              <a:rPr lang="tr-TR" smtClean="0"/>
              <a:t>10.04.2012</a:t>
            </a:fld>
            <a:endParaRPr lang="tr-TR"/>
          </a:p>
        </p:txBody>
      </p:sp>
      <p:sp>
        <p:nvSpPr>
          <p:cNvPr id="23" name="Slide Number Placeholder 22"/>
          <p:cNvSpPr>
            <a:spLocks noGrp="1"/>
          </p:cNvSpPr>
          <p:nvPr>
            <p:ph type="sldNum" sz="quarter" idx="11"/>
          </p:nvPr>
        </p:nvSpPr>
        <p:spPr/>
        <p:txBody>
          <a:bodyPr/>
          <a:lstStyle/>
          <a:p>
            <a:fld id="{F302176B-0E47-46AC-8F43-DAB4B8A37D06}" type="slidenum">
              <a:rPr lang="tr-TR" smtClean="0"/>
              <a:t>‹#›</a:t>
            </a:fld>
            <a:endParaRPr lang="tr-TR"/>
          </a:p>
        </p:txBody>
      </p:sp>
      <p:sp>
        <p:nvSpPr>
          <p:cNvPr id="24" name="Footer Placeholder 23"/>
          <p:cNvSpPr>
            <a:spLocks noGrp="1"/>
          </p:cNvSpPr>
          <p:nvPr>
            <p:ph type="ftr" sz="quarter" idx="12"/>
          </p:nvPr>
        </p:nvSpPr>
        <p:spPr/>
        <p:txBody>
          <a:bodyPr/>
          <a:lstStyle/>
          <a:p>
            <a:endParaRPr lang="tr-TR"/>
          </a:p>
        </p:txBody>
      </p:sp>
      <p:sp>
        <p:nvSpPr>
          <p:cNvPr id="12" name="Title 11"/>
          <p:cNvSpPr>
            <a:spLocks noGrp="1"/>
          </p:cNvSpPr>
          <p:nvPr>
            <p:ph type="title"/>
          </p:nvPr>
        </p:nvSpPr>
        <p:spPr>
          <a:xfrm>
            <a:off x="352426" y="457200"/>
            <a:ext cx="7680960" cy="2438399"/>
          </a:xfrm>
        </p:spPr>
        <p:txBody>
          <a:bodyPr>
            <a:normAutofit/>
          </a:bodyPr>
          <a:lstStyle>
            <a:lvl1pPr>
              <a:spcBef>
                <a:spcPts val="0"/>
              </a:spcBef>
              <a:defRPr kumimoji="0" lang="en-US" sz="6000" b="1" i="0" u="none" strike="noStrike" kern="1200" cap="none" spc="0" normalizeH="0" baseline="0" noProof="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r>
              <a:rPr lang="tr-TR" smtClean="0"/>
              <a:t>Asıl başlık stili için tıklatın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10.04.2012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10.04.2012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Content Placeholder 30"/>
          <p:cNvSpPr>
            <a:spLocks noGrp="1"/>
          </p:cNvSpPr>
          <p:nvPr>
            <p:ph sz="quarter" idx="13"/>
          </p:nvPr>
        </p:nvSpPr>
        <p:spPr>
          <a:xfrm>
            <a:off x="352426" y="1463040"/>
            <a:ext cx="7680960" cy="47244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2" name="Date Placeholder 11"/>
          <p:cNvSpPr>
            <a:spLocks noGrp="1"/>
          </p:cNvSpPr>
          <p:nvPr>
            <p:ph type="dt" sz="half" idx="14"/>
          </p:nvPr>
        </p:nvSpPr>
        <p:spPr/>
        <p:txBody>
          <a:bodyPr/>
          <a:lstStyle/>
          <a:p>
            <a:fld id="{A23720DD-5B6D-40BF-8493-A6B52D484E6B}" type="datetimeFigureOut">
              <a:rPr lang="tr-TR" smtClean="0"/>
              <a:t>10.04.2012</a:t>
            </a:fld>
            <a:endParaRPr lang="tr-TR"/>
          </a:p>
        </p:txBody>
      </p:sp>
      <p:sp>
        <p:nvSpPr>
          <p:cNvPr id="19" name="Slide Number Placeholder 18"/>
          <p:cNvSpPr>
            <a:spLocks noGrp="1"/>
          </p:cNvSpPr>
          <p:nvPr>
            <p:ph type="sldNum" sz="quarter" idx="15"/>
          </p:nvPr>
        </p:nvSpPr>
        <p:spPr/>
        <p:txBody>
          <a:bodyPr/>
          <a:lstStyle/>
          <a:p>
            <a:fld id="{F302176B-0E47-46AC-8F43-DAB4B8A37D06}" type="slidenum">
              <a:rPr lang="tr-TR" smtClean="0"/>
              <a:t>‹#›</a:t>
            </a:fld>
            <a:endParaRPr lang="tr-TR"/>
          </a:p>
        </p:txBody>
      </p:sp>
      <p:sp>
        <p:nvSpPr>
          <p:cNvPr id="21" name="Footer Placeholder 20"/>
          <p:cNvSpPr>
            <a:spLocks noGrp="1"/>
          </p:cNvSpPr>
          <p:nvPr>
            <p:ph type="ftr" sz="quarter" idx="16"/>
          </p:nvPr>
        </p:nvSpPr>
        <p:spPr/>
        <p:txBody>
          <a:bodyPr/>
          <a:lstStyle/>
          <a:p>
            <a:endParaRPr lang="tr-TR"/>
          </a:p>
        </p:txBody>
      </p:sp>
      <p:sp>
        <p:nvSpPr>
          <p:cNvPr id="8" name="Title 7"/>
          <p:cNvSpPr>
            <a:spLocks noGrp="1"/>
          </p:cNvSpPr>
          <p:nvPr>
            <p:ph type="title"/>
          </p:nvPr>
        </p:nvSpPr>
        <p:spPr/>
        <p:txBody>
          <a:bodyPr/>
          <a:lstStyle/>
          <a:p>
            <a:r>
              <a:rPr lang="tr-TR" smtClean="0"/>
              <a:t>Asıl başlık stili için tıklatın</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ubtitle 2"/>
          <p:cNvSpPr>
            <a:spLocks noGrp="1"/>
          </p:cNvSpPr>
          <p:nvPr>
            <p:ph type="subTitle" idx="1"/>
          </p:nvPr>
        </p:nvSpPr>
        <p:spPr>
          <a:xfrm>
            <a:off x="352426" y="4003302"/>
            <a:ext cx="4572000" cy="11782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16" name="Date Placeholder 15"/>
          <p:cNvSpPr>
            <a:spLocks noGrp="1"/>
          </p:cNvSpPr>
          <p:nvPr>
            <p:ph type="dt" sz="half" idx="10"/>
          </p:nvPr>
        </p:nvSpPr>
        <p:spPr/>
        <p:txBody>
          <a:bodyPr/>
          <a:lstStyle/>
          <a:p>
            <a:fld id="{A23720DD-5B6D-40BF-8493-A6B52D484E6B}" type="datetimeFigureOut">
              <a:rPr lang="tr-TR" smtClean="0"/>
              <a:t>10.04.2012</a:t>
            </a:fld>
            <a:endParaRPr lang="tr-TR"/>
          </a:p>
        </p:txBody>
      </p:sp>
      <p:sp>
        <p:nvSpPr>
          <p:cNvPr id="20" name="Slide Number Placeholder 19"/>
          <p:cNvSpPr>
            <a:spLocks noGrp="1"/>
          </p:cNvSpPr>
          <p:nvPr>
            <p:ph type="sldNum" sz="quarter" idx="11"/>
          </p:nvPr>
        </p:nvSpPr>
        <p:spPr/>
        <p:txBody>
          <a:bodyPr/>
          <a:lstStyle/>
          <a:p>
            <a:fld id="{F302176B-0E47-46AC-8F43-DAB4B8A37D06}" type="slidenum">
              <a:rPr lang="tr-TR" smtClean="0"/>
              <a:t>‹#›</a:t>
            </a:fld>
            <a:endParaRPr lang="tr-TR"/>
          </a:p>
        </p:txBody>
      </p:sp>
      <p:sp>
        <p:nvSpPr>
          <p:cNvPr id="21" name="Footer Placeholder 20"/>
          <p:cNvSpPr>
            <a:spLocks noGrp="1"/>
          </p:cNvSpPr>
          <p:nvPr>
            <p:ph type="ftr" sz="quarter" idx="12"/>
          </p:nvPr>
        </p:nvSpPr>
        <p:spPr/>
        <p:txBody>
          <a:bodyPr/>
          <a:lstStyle/>
          <a:p>
            <a:endParaRPr lang="tr-TR"/>
          </a:p>
        </p:txBody>
      </p:sp>
      <p:sp>
        <p:nvSpPr>
          <p:cNvPr id="13" name="Rectangle 12"/>
          <p:cNvSpPr/>
          <p:nvPr/>
        </p:nvSpPr>
        <p:spPr>
          <a:xfrm>
            <a:off x="0" y="0"/>
            <a:ext cx="9144000" cy="182880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4439" y="182880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3"/>
          <p:cNvSpPr>
            <a:spLocks noGrp="1"/>
          </p:cNvSpPr>
          <p:nvPr>
            <p:ph type="title"/>
          </p:nvPr>
        </p:nvSpPr>
        <p:spPr>
          <a:xfrm>
            <a:off x="354366" y="1990078"/>
            <a:ext cx="8439912" cy="1984248"/>
          </a:xfrm>
        </p:spPr>
        <p:txBody>
          <a:bodyPr>
            <a:noAutofit/>
          </a:bodyPr>
          <a:lstStyle>
            <a:lvl1pPr>
              <a:defRPr kumimoji="0" lang="en-US" sz="6000" b="1" i="0" u="none" strike="noStrike" kern="1200" cap="none" spc="0" normalizeH="0" baseline="0" noProof="0" dirty="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pPr marL="0" marR="0" lvl="0" indent="0" algn="l" defTabSz="914400" rtl="0" eaLnBrk="1" fontAlgn="auto" latinLnBrk="0" hangingPunct="1">
              <a:lnSpc>
                <a:spcPct val="100000"/>
              </a:lnSpc>
              <a:spcBef>
                <a:spcPts val="400"/>
              </a:spcBef>
              <a:spcAft>
                <a:spcPts val="0"/>
              </a:spcAft>
              <a:buClrTx/>
              <a:buSzTx/>
              <a:buFontTx/>
              <a:buNone/>
              <a:tabLst/>
              <a:defRPr/>
            </a:pPr>
            <a:r>
              <a:rPr lang="tr-TR" smtClean="0"/>
              <a:t>Asıl başlık stili için tıklatın</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11"/>
          <p:cNvSpPr>
            <a:spLocks noGrp="1"/>
          </p:cNvSpPr>
          <p:nvPr>
            <p:ph sz="quarter" idx="14"/>
          </p:nvPr>
        </p:nvSpPr>
        <p:spPr>
          <a:xfrm>
            <a:off x="4901184"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8" name="Content Placeholder 30"/>
          <p:cNvSpPr>
            <a:spLocks noGrp="1"/>
          </p:cNvSpPr>
          <p:nvPr>
            <p:ph sz="quarter" idx="13"/>
          </p:nvPr>
        </p:nvSpPr>
        <p:spPr>
          <a:xfrm>
            <a:off x="352426"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27" name="Title 26"/>
          <p:cNvSpPr>
            <a:spLocks noGrp="1"/>
          </p:cNvSpPr>
          <p:nvPr>
            <p:ph type="title"/>
          </p:nvPr>
        </p:nvSpPr>
        <p:spPr/>
        <p:txBody>
          <a:bodyPr/>
          <a:lstStyle/>
          <a:p>
            <a:r>
              <a:rPr lang="tr-TR" smtClean="0"/>
              <a:t>Asıl başlık stili için tıklatın</a:t>
            </a:r>
            <a:endParaRPr lang="en-US" dirty="0"/>
          </a:p>
        </p:txBody>
      </p:sp>
      <p:sp>
        <p:nvSpPr>
          <p:cNvPr id="20" name="Date Placeholder 19"/>
          <p:cNvSpPr>
            <a:spLocks noGrp="1"/>
          </p:cNvSpPr>
          <p:nvPr>
            <p:ph type="dt" sz="half" idx="15"/>
          </p:nvPr>
        </p:nvSpPr>
        <p:spPr/>
        <p:txBody>
          <a:bodyPr/>
          <a:lstStyle/>
          <a:p>
            <a:fld id="{A23720DD-5B6D-40BF-8493-A6B52D484E6B}" type="datetimeFigureOut">
              <a:rPr lang="tr-TR" smtClean="0"/>
              <a:t>10.04.2012</a:t>
            </a:fld>
            <a:endParaRPr lang="tr-TR"/>
          </a:p>
        </p:txBody>
      </p:sp>
      <p:sp>
        <p:nvSpPr>
          <p:cNvPr id="25" name="Slide Number Placeholder 24"/>
          <p:cNvSpPr>
            <a:spLocks noGrp="1"/>
          </p:cNvSpPr>
          <p:nvPr>
            <p:ph type="sldNum" sz="quarter" idx="16"/>
          </p:nvPr>
        </p:nvSpPr>
        <p:spPr/>
        <p:txBody>
          <a:bodyPr/>
          <a:lstStyle/>
          <a:p>
            <a:fld id="{F302176B-0E47-46AC-8F43-DAB4B8A37D06}" type="slidenum">
              <a:rPr lang="tr-TR" smtClean="0"/>
              <a:t>‹#›</a:t>
            </a:fld>
            <a:endParaRPr lang="tr-TR"/>
          </a:p>
        </p:txBody>
      </p:sp>
      <p:sp>
        <p:nvSpPr>
          <p:cNvPr id="26" name="Footer Placeholder 25"/>
          <p:cNvSpPr>
            <a:spLocks noGrp="1"/>
          </p:cNvSpPr>
          <p:nvPr>
            <p:ph type="ftr" sz="quarter" idx="17"/>
          </p:nvPr>
        </p:nvSpPr>
        <p:spPr/>
        <p:txBody>
          <a:bodyPr/>
          <a:lstStyle/>
          <a:p>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3" name="Rectangle 12"/>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 Placeholder 3"/>
          <p:cNvSpPr>
            <a:spLocks noGrp="1"/>
          </p:cNvSpPr>
          <p:nvPr>
            <p:ph type="body" sz="half" idx="2"/>
          </p:nvPr>
        </p:nvSpPr>
        <p:spPr>
          <a:xfrm>
            <a:off x="352426"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9" name="Text Placeholder 3"/>
          <p:cNvSpPr>
            <a:spLocks noGrp="1"/>
          </p:cNvSpPr>
          <p:nvPr>
            <p:ph type="body" sz="half" idx="15"/>
          </p:nvPr>
        </p:nvSpPr>
        <p:spPr>
          <a:xfrm>
            <a:off x="4900613"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2" name="Content Placeholder 11"/>
          <p:cNvSpPr>
            <a:spLocks noGrp="1"/>
          </p:cNvSpPr>
          <p:nvPr>
            <p:ph sz="quarter" idx="14"/>
          </p:nvPr>
        </p:nvSpPr>
        <p:spPr>
          <a:xfrm>
            <a:off x="4900613"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28" name="Content Placeholder 30"/>
          <p:cNvSpPr>
            <a:spLocks noGrp="1"/>
          </p:cNvSpPr>
          <p:nvPr>
            <p:ph sz="quarter" idx="13"/>
          </p:nvPr>
        </p:nvSpPr>
        <p:spPr>
          <a:xfrm>
            <a:off x="352426"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30" name="Title 29"/>
          <p:cNvSpPr>
            <a:spLocks noGrp="1"/>
          </p:cNvSpPr>
          <p:nvPr>
            <p:ph type="title"/>
          </p:nvPr>
        </p:nvSpPr>
        <p:spPr/>
        <p:txBody>
          <a:bodyPr/>
          <a:lstStyle/>
          <a:p>
            <a:r>
              <a:rPr lang="tr-TR" smtClean="0"/>
              <a:t>Asıl başlık stili için tıklatın</a:t>
            </a:r>
            <a:endParaRPr lang="en-US"/>
          </a:p>
        </p:txBody>
      </p:sp>
      <p:sp>
        <p:nvSpPr>
          <p:cNvPr id="20" name="Date Placeholder 19"/>
          <p:cNvSpPr>
            <a:spLocks noGrp="1"/>
          </p:cNvSpPr>
          <p:nvPr>
            <p:ph type="dt" sz="half" idx="16"/>
          </p:nvPr>
        </p:nvSpPr>
        <p:spPr/>
        <p:txBody>
          <a:bodyPr/>
          <a:lstStyle/>
          <a:p>
            <a:fld id="{A23720DD-5B6D-40BF-8493-A6B52D484E6B}" type="datetimeFigureOut">
              <a:rPr lang="tr-TR" smtClean="0"/>
              <a:t>10.04.2012</a:t>
            </a:fld>
            <a:endParaRPr lang="tr-TR"/>
          </a:p>
        </p:txBody>
      </p:sp>
      <p:sp>
        <p:nvSpPr>
          <p:cNvPr id="24" name="Slide Number Placeholder 23"/>
          <p:cNvSpPr>
            <a:spLocks noGrp="1"/>
          </p:cNvSpPr>
          <p:nvPr>
            <p:ph type="sldNum" sz="quarter" idx="17"/>
          </p:nvPr>
        </p:nvSpPr>
        <p:spPr/>
        <p:txBody>
          <a:bodyPr/>
          <a:lstStyle/>
          <a:p>
            <a:fld id="{F302176B-0E47-46AC-8F43-DAB4B8A37D06}" type="slidenum">
              <a:rPr lang="tr-TR" smtClean="0"/>
              <a:t>‹#›</a:t>
            </a:fld>
            <a:endParaRPr lang="tr-TR"/>
          </a:p>
        </p:txBody>
      </p:sp>
      <p:sp>
        <p:nvSpPr>
          <p:cNvPr id="29" name="Footer Placeholder 28"/>
          <p:cNvSpPr>
            <a:spLocks noGrp="1"/>
          </p:cNvSpPr>
          <p:nvPr>
            <p:ph type="ftr" sz="quarter" idx="18"/>
          </p:nvPr>
        </p:nvSpPr>
        <p:spPr/>
        <p:txBody>
          <a:bodyPr/>
          <a:lstStyle/>
          <a:p>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10"/>
          <p:cNvSpPr>
            <a:spLocks noGrp="1"/>
          </p:cNvSpPr>
          <p:nvPr>
            <p:ph type="dt" sz="half" idx="10"/>
          </p:nvPr>
        </p:nvSpPr>
        <p:spPr/>
        <p:txBody>
          <a:bodyPr/>
          <a:lstStyle/>
          <a:p>
            <a:fld id="{A23720DD-5B6D-40BF-8493-A6B52D484E6B}" type="datetimeFigureOut">
              <a:rPr lang="tr-TR" smtClean="0"/>
              <a:t>10.04.2012</a:t>
            </a:fld>
            <a:endParaRPr lang="tr-TR"/>
          </a:p>
        </p:txBody>
      </p:sp>
      <p:sp>
        <p:nvSpPr>
          <p:cNvPr id="14" name="Slide Number Placeholder 13"/>
          <p:cNvSpPr>
            <a:spLocks noGrp="1"/>
          </p:cNvSpPr>
          <p:nvPr>
            <p:ph type="sldNum" sz="quarter" idx="11"/>
          </p:nvPr>
        </p:nvSpPr>
        <p:spPr/>
        <p:txBody>
          <a:bodyPr/>
          <a:lstStyle/>
          <a:p>
            <a:fld id="{F302176B-0E47-46AC-8F43-DAB4B8A37D06}" type="slidenum">
              <a:rPr lang="tr-TR" smtClean="0"/>
              <a:t>‹#›</a:t>
            </a:fld>
            <a:endParaRPr lang="tr-TR"/>
          </a:p>
        </p:txBody>
      </p:sp>
      <p:sp>
        <p:nvSpPr>
          <p:cNvPr id="18" name="Footer Placeholder 17"/>
          <p:cNvSpPr>
            <a:spLocks noGrp="1"/>
          </p:cNvSpPr>
          <p:nvPr>
            <p:ph type="ftr" sz="quarter" idx="12"/>
          </p:nvPr>
        </p:nvSpPr>
        <p:spPr/>
        <p:txBody>
          <a:bodyPr/>
          <a:lstStyle/>
          <a:p>
            <a:endParaRPr lang="tr-TR"/>
          </a:p>
        </p:txBody>
      </p:sp>
      <p:sp>
        <p:nvSpPr>
          <p:cNvPr id="15" name="Title 14"/>
          <p:cNvSpPr>
            <a:spLocks noGrp="1"/>
          </p:cNvSpPr>
          <p:nvPr>
            <p:ph type="title"/>
          </p:nvPr>
        </p:nvSpPr>
        <p:spPr/>
        <p:txBody>
          <a:bodyPr/>
          <a:lstStyle/>
          <a:p>
            <a:r>
              <a:rPr lang="tr-TR" smtClean="0"/>
              <a:t>Asıl başlık stili için tıklatın</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A23720DD-5B6D-40BF-8493-A6B52D484E6B}" type="datetimeFigureOut">
              <a:rPr lang="tr-TR" smtClean="0"/>
              <a:t>10.04.2012</a:t>
            </a:fld>
            <a:endParaRPr lang="tr-TR"/>
          </a:p>
        </p:txBody>
      </p:sp>
      <p:sp>
        <p:nvSpPr>
          <p:cNvPr id="12" name="Slide Number Placeholder 11"/>
          <p:cNvSpPr>
            <a:spLocks noGrp="1"/>
          </p:cNvSpPr>
          <p:nvPr>
            <p:ph type="sldNum" sz="quarter" idx="11"/>
          </p:nvPr>
        </p:nvSpPr>
        <p:spPr/>
        <p:txBody>
          <a:bodyPr/>
          <a:lstStyle/>
          <a:p>
            <a:fld id="{F302176B-0E47-46AC-8F43-DAB4B8A37D06}" type="slidenum">
              <a:rPr lang="tr-TR" smtClean="0"/>
              <a:t>‹#›</a:t>
            </a:fld>
            <a:endParaRPr lang="tr-TR"/>
          </a:p>
        </p:txBody>
      </p:sp>
      <p:sp>
        <p:nvSpPr>
          <p:cNvPr id="13" name="Footer Placeholder 12"/>
          <p:cNvSpPr>
            <a:spLocks noGrp="1"/>
          </p:cNvSpPr>
          <p:nvPr>
            <p:ph type="ftr" sz="quarter" idx="12"/>
          </p:nvPr>
        </p:nvSpPr>
        <p:spPr/>
        <p:txBody>
          <a:bodyPr/>
          <a:lstStyle/>
          <a:p>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itle 23"/>
          <p:cNvSpPr>
            <a:spLocks noGrp="1"/>
          </p:cNvSpPr>
          <p:nvPr>
            <p:ph type="title"/>
          </p:nvPr>
        </p:nvSpPr>
        <p:spPr/>
        <p:txBody>
          <a:bodyPr/>
          <a:lstStyle/>
          <a:p>
            <a:r>
              <a:rPr lang="tr-TR" smtClean="0"/>
              <a:t>Asıl başlık stili için tıklatın</a:t>
            </a:r>
            <a:endParaRPr lang="en-US"/>
          </a:p>
        </p:txBody>
      </p:sp>
      <p:sp>
        <p:nvSpPr>
          <p:cNvPr id="11" name="Text Placeholder 3"/>
          <p:cNvSpPr>
            <a:spLocks noGrp="1"/>
          </p:cNvSpPr>
          <p:nvPr>
            <p:ph type="body" sz="half" idx="2"/>
          </p:nvPr>
        </p:nvSpPr>
        <p:spPr>
          <a:xfrm>
            <a:off x="352426" y="1463040"/>
            <a:ext cx="3381375" cy="3967162"/>
          </a:xfrm>
        </p:spPr>
        <p:txBody>
          <a:bodyPr>
            <a:normAutofit/>
          </a:bodyPr>
          <a:lstStyle>
            <a:lvl1pPr marL="0" indent="0">
              <a:lnSpc>
                <a:spcPct val="150000"/>
              </a:lnSpc>
              <a:buNone/>
              <a:defRPr sz="1600" b="0" i="1" spc="0" baseline="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6" name="Content Placeholder 11"/>
          <p:cNvSpPr>
            <a:spLocks noGrp="1"/>
          </p:cNvSpPr>
          <p:nvPr>
            <p:ph sz="quarter" idx="14"/>
          </p:nvPr>
        </p:nvSpPr>
        <p:spPr>
          <a:xfrm>
            <a:off x="4105275" y="1463040"/>
            <a:ext cx="4681538" cy="3968496"/>
          </a:xfrm>
        </p:spPr>
        <p:txBody>
          <a:bodyPr>
            <a:normAutofit/>
          </a:bodyPr>
          <a:lstStyle>
            <a:lvl1pPr>
              <a:defRPr sz="1600"/>
            </a:lvl1pPr>
            <a:lvl2pPr>
              <a:defRPr sz="1600"/>
            </a:lvl2pPr>
            <a:lvl3pPr>
              <a:defRPr sz="16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3" name="Date Placeholder 12"/>
          <p:cNvSpPr>
            <a:spLocks noGrp="1"/>
          </p:cNvSpPr>
          <p:nvPr>
            <p:ph type="dt" sz="half" idx="15"/>
          </p:nvPr>
        </p:nvSpPr>
        <p:spPr/>
        <p:txBody>
          <a:bodyPr/>
          <a:lstStyle/>
          <a:p>
            <a:fld id="{A23720DD-5B6D-40BF-8493-A6B52D484E6B}" type="datetimeFigureOut">
              <a:rPr lang="tr-TR" smtClean="0"/>
              <a:t>10.04.2012</a:t>
            </a:fld>
            <a:endParaRPr lang="tr-TR"/>
          </a:p>
        </p:txBody>
      </p:sp>
      <p:sp>
        <p:nvSpPr>
          <p:cNvPr id="18" name="Slide Number Placeholder 17"/>
          <p:cNvSpPr>
            <a:spLocks noGrp="1"/>
          </p:cNvSpPr>
          <p:nvPr>
            <p:ph type="sldNum" sz="quarter" idx="16"/>
          </p:nvPr>
        </p:nvSpPr>
        <p:spPr/>
        <p:txBody>
          <a:bodyPr/>
          <a:lstStyle/>
          <a:p>
            <a:fld id="{F302176B-0E47-46AC-8F43-DAB4B8A37D06}" type="slidenum">
              <a:rPr lang="tr-TR" smtClean="0"/>
              <a:t>‹#›</a:t>
            </a:fld>
            <a:endParaRPr lang="tr-TR"/>
          </a:p>
        </p:txBody>
      </p:sp>
      <p:sp>
        <p:nvSpPr>
          <p:cNvPr id="20" name="Footer Placeholder 19"/>
          <p:cNvSpPr>
            <a:spLocks noGrp="1"/>
          </p:cNvSpPr>
          <p:nvPr>
            <p:ph type="ftr" sz="quarter" idx="17"/>
          </p:nvPr>
        </p:nvSpPr>
        <p:spPr/>
        <p:txBody>
          <a:bodyPr/>
          <a:lstStyle/>
          <a:p>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5229224" y="0"/>
            <a:ext cx="3914775" cy="5657850"/>
          </a:xfrm>
        </p:spPr>
        <p:txBody>
          <a:bodyPr anchor="ctr" anchorCtr="0"/>
          <a:lstStyle>
            <a:lvl1pPr marL="0" indent="0" algn="ctr">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25" name="Text Placeholder 24"/>
          <p:cNvSpPr>
            <a:spLocks noGrp="1"/>
          </p:cNvSpPr>
          <p:nvPr>
            <p:ph type="body" sz="quarter" idx="13"/>
          </p:nvPr>
        </p:nvSpPr>
        <p:spPr>
          <a:xfrm>
            <a:off x="352426" y="1600199"/>
            <a:ext cx="4572000" cy="3593237"/>
          </a:xfrm>
        </p:spPr>
        <p:txBody>
          <a:bodyPr>
            <a:normAutofit/>
          </a:bodyPr>
          <a:lstStyle>
            <a:lvl1pPr marL="0" indent="0">
              <a:lnSpc>
                <a:spcPct val="150000"/>
              </a:lnSpc>
              <a:spcBef>
                <a:spcPts val="0"/>
              </a:spcBef>
              <a:buNone/>
              <a:defRPr sz="1600" i="1">
                <a:solidFill>
                  <a:schemeClr val="tx1"/>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tr-TR" smtClean="0"/>
              <a:t>Asıl metin stillerini düzenlemek için tıklatın</a:t>
            </a:r>
          </a:p>
        </p:txBody>
      </p:sp>
      <p:sp>
        <p:nvSpPr>
          <p:cNvPr id="11" name="Rectangle 10"/>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itle Placeholder 1"/>
          <p:cNvSpPr>
            <a:spLocks noGrp="1"/>
          </p:cNvSpPr>
          <p:nvPr>
            <p:ph type="title"/>
          </p:nvPr>
        </p:nvSpPr>
        <p:spPr>
          <a:xfrm>
            <a:off x="352425" y="275208"/>
            <a:ext cx="4572000" cy="1324992"/>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13" name="Date Placeholder 12"/>
          <p:cNvSpPr>
            <a:spLocks noGrp="1"/>
          </p:cNvSpPr>
          <p:nvPr>
            <p:ph type="dt" sz="half" idx="14"/>
          </p:nvPr>
        </p:nvSpPr>
        <p:spPr/>
        <p:txBody>
          <a:bodyPr/>
          <a:lstStyle/>
          <a:p>
            <a:fld id="{A23720DD-5B6D-40BF-8493-A6B52D484E6B}" type="datetimeFigureOut">
              <a:rPr lang="tr-TR" smtClean="0"/>
              <a:t>10.04.2012</a:t>
            </a:fld>
            <a:endParaRPr lang="tr-TR"/>
          </a:p>
        </p:txBody>
      </p:sp>
      <p:sp>
        <p:nvSpPr>
          <p:cNvPr id="20" name="Slide Number Placeholder 19"/>
          <p:cNvSpPr>
            <a:spLocks noGrp="1"/>
          </p:cNvSpPr>
          <p:nvPr>
            <p:ph type="sldNum" sz="quarter" idx="15"/>
          </p:nvPr>
        </p:nvSpPr>
        <p:spPr/>
        <p:txBody>
          <a:bodyPr/>
          <a:lstStyle/>
          <a:p>
            <a:fld id="{F302176B-0E47-46AC-8F43-DAB4B8A37D06}" type="slidenum">
              <a:rPr lang="tr-TR" smtClean="0"/>
              <a:t>‹#›</a:t>
            </a:fld>
            <a:endParaRPr lang="tr-TR"/>
          </a:p>
        </p:txBody>
      </p:sp>
      <p:sp>
        <p:nvSpPr>
          <p:cNvPr id="21" name="Footer Placeholder 20"/>
          <p:cNvSpPr>
            <a:spLocks noGrp="1"/>
          </p:cNvSpPr>
          <p:nvPr>
            <p:ph type="ftr" sz="quarter" idx="16"/>
          </p:nvPr>
        </p:nvSpPr>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426" y="228600"/>
            <a:ext cx="7680960" cy="10668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352426" y="1463040"/>
            <a:ext cx="7680960" cy="43434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352426" y="6543676"/>
            <a:ext cx="1466850" cy="247650"/>
          </a:xfrm>
          <a:prstGeom prst="rect">
            <a:avLst/>
          </a:prstGeom>
        </p:spPr>
        <p:txBody>
          <a:bodyPr vert="horz" lIns="91440" tIns="45720" rIns="91440" bIns="45720" rtlCol="0" anchor="ctr">
            <a:normAutofit/>
          </a:bodyPr>
          <a:lstStyle>
            <a:lvl1pPr algn="l">
              <a:defRPr sz="1000" b="1">
                <a:solidFill>
                  <a:schemeClr val="tx1">
                    <a:alpha val="65000"/>
                  </a:schemeClr>
                </a:solidFill>
              </a:defRPr>
            </a:lvl1pPr>
          </a:lstStyle>
          <a:p>
            <a:fld id="{A23720DD-5B6D-40BF-8493-A6B52D484E6B}" type="datetimeFigureOut">
              <a:rPr lang="tr-TR" smtClean="0"/>
              <a:t>10.04.2012</a:t>
            </a:fld>
            <a:endParaRPr lang="tr-TR"/>
          </a:p>
        </p:txBody>
      </p:sp>
      <p:sp>
        <p:nvSpPr>
          <p:cNvPr id="5" name="Footer Placeholder 4"/>
          <p:cNvSpPr>
            <a:spLocks noGrp="1"/>
          </p:cNvSpPr>
          <p:nvPr>
            <p:ph type="ftr" sz="quarter" idx="3"/>
          </p:nvPr>
        </p:nvSpPr>
        <p:spPr>
          <a:xfrm>
            <a:off x="1809749" y="6543676"/>
            <a:ext cx="4086225" cy="247650"/>
          </a:xfrm>
          <a:prstGeom prst="rect">
            <a:avLst/>
          </a:prstGeom>
        </p:spPr>
        <p:txBody>
          <a:bodyPr vert="horz" lIns="91440" tIns="45720" rIns="91440" bIns="45720" rtlCol="0" anchor="ctr">
            <a:normAutofit/>
          </a:bodyPr>
          <a:lstStyle>
            <a:lvl1pPr algn="l">
              <a:defRPr sz="1000" b="1" i="1">
                <a:solidFill>
                  <a:schemeClr val="tx1">
                    <a:alpha val="65000"/>
                  </a:schemeClr>
                </a:solidFill>
              </a:defRPr>
            </a:lvl1pPr>
          </a:lstStyle>
          <a:p>
            <a:endParaRPr lang="tr-TR"/>
          </a:p>
        </p:txBody>
      </p:sp>
      <p:sp>
        <p:nvSpPr>
          <p:cNvPr id="6" name="Slide Number Placeholder 5"/>
          <p:cNvSpPr>
            <a:spLocks noGrp="1"/>
          </p:cNvSpPr>
          <p:nvPr>
            <p:ph type="sldNum" sz="quarter" idx="4"/>
          </p:nvPr>
        </p:nvSpPr>
        <p:spPr>
          <a:xfrm>
            <a:off x="7886700" y="6543676"/>
            <a:ext cx="876300" cy="247650"/>
          </a:xfrm>
          <a:prstGeom prst="rect">
            <a:avLst/>
          </a:prstGeom>
        </p:spPr>
        <p:txBody>
          <a:bodyPr vert="horz" lIns="91440" tIns="45720" rIns="91440" bIns="45720" rtlCol="0" anchor="ctr">
            <a:normAutofit/>
          </a:bodyPr>
          <a:lstStyle>
            <a:lvl1pPr algn="r">
              <a:defRPr sz="1000" b="1">
                <a:solidFill>
                  <a:schemeClr val="tx1">
                    <a:alpha val="65000"/>
                  </a:schemeClr>
                </a:solidFill>
              </a:defRPr>
            </a:lvl1pPr>
          </a:lstStyle>
          <a:p>
            <a:fld id="{F302176B-0E47-46AC-8F43-DAB4B8A37D06}" type="slidenum">
              <a:rPr lang="tr-TR" smtClean="0"/>
              <a:t>‹#›</a:t>
            </a:fld>
            <a:endParaRPr lang="tr-TR"/>
          </a:p>
        </p:txBody>
      </p:sp>
    </p:spTree>
  </p:cSld>
  <p:clrMap bg1="dk1" tx1="lt1" bg2="dk2" tx2="lt2" accent1="accent1" accent2="accent2" accent3="accent3" accent4="accent4" accent5="accent5" accent6="accent6" hlink="hlink" folHlink="folHlink"/>
  <p:sldLayoutIdLst>
    <p:sldLayoutId id="2147484069" r:id="rId1"/>
    <p:sldLayoutId id="2147484070" r:id="rId2"/>
    <p:sldLayoutId id="2147484071" r:id="rId3"/>
    <p:sldLayoutId id="2147484072" r:id="rId4"/>
    <p:sldLayoutId id="2147484073" r:id="rId5"/>
    <p:sldLayoutId id="2147484074" r:id="rId6"/>
    <p:sldLayoutId id="2147484075" r:id="rId7"/>
    <p:sldLayoutId id="2147484076" r:id="rId8"/>
    <p:sldLayoutId id="2147484077" r:id="rId9"/>
    <p:sldLayoutId id="2147484078" r:id="rId10"/>
    <p:sldLayoutId id="2147484079" r:id="rId11"/>
  </p:sldLayoutIdLst>
  <p:txStyles>
    <p:titleStyle>
      <a:lvl1pPr algn="l" defTabSz="914400" rtl="0" eaLnBrk="1" latinLnBrk="0" hangingPunct="1">
        <a:spcBef>
          <a:spcPts val="400"/>
        </a:spcBef>
        <a:buNone/>
        <a:defRPr sz="4000" b="0" kern="1200" cap="none" spc="0" baseline="0">
          <a:solidFill>
            <a:schemeClr val="tx1"/>
          </a:solidFill>
          <a:latin typeface="+mj-lt"/>
          <a:ea typeface="+mj-ea"/>
          <a:cs typeface="Tunga" pitchFamily="2"/>
        </a:defRPr>
      </a:lvl1pPr>
    </p:titleStyle>
    <p:bodyStyle>
      <a:lvl1pPr marL="0" indent="0" algn="l" defTabSz="914400" rtl="0" eaLnBrk="1" latinLnBrk="0" hangingPunct="1">
        <a:spcBef>
          <a:spcPts val="1200"/>
        </a:spcBef>
        <a:spcAft>
          <a:spcPts val="0"/>
        </a:spcAft>
        <a:buClr>
          <a:schemeClr val="accent5"/>
        </a:buClr>
        <a:buFont typeface="Arial" pitchFamily="34" charset="0"/>
        <a:buNone/>
        <a:defRPr sz="1800" b="0" i="0" kern="1200" cap="none" spc="30" baseline="0">
          <a:solidFill>
            <a:schemeClr val="tx1"/>
          </a:solidFill>
          <a:latin typeface="+mn-lt"/>
          <a:ea typeface="+mn-ea"/>
          <a:cs typeface="Tahoma" pitchFamily="34" charset="0"/>
        </a:defRPr>
      </a:lvl1pPr>
      <a:lvl2pPr marL="171450" indent="-17145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2pPr>
      <a:lvl3pPr marL="344488" indent="-16510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3pPr>
      <a:lvl4pPr marL="517525" indent="-169863"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4pPr>
      <a:lvl5pPr marL="688975" indent="-173038"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5pPr>
      <a:lvl6pPr marL="8686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06984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e-bergi.com/2007/Ekim/resim/ag/diagram1.jpeg"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http://e-bergi.com/2007/Ekim/resim/ag/eseksenlikablo.jpg"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hyperlink" Target="http://e-bergi.com/2007/Ekim/resim/ag/vampirtapa.jpg"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hyperlink" Target="http://e-bergi.com/2007/Ekim/resim/ag/rj45.jpg"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hyperlink" Target="http://e-bergi.com/2007/Ekim/resim/ag/fiberkablo.jpg"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hyperlink" Target="http://e-bergi.com/2007/Ekim/resim/ag/kartlar2.jpg"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395536" y="5013176"/>
            <a:ext cx="4572000" cy="1368798"/>
          </a:xfrm>
        </p:spPr>
        <p:txBody>
          <a:bodyPr>
            <a:normAutofit fontScale="77500" lnSpcReduction="20000"/>
          </a:bodyPr>
          <a:lstStyle/>
          <a:p>
            <a:r>
              <a:rPr lang="tr-TR" dirty="0" smtClean="0"/>
              <a:t>OĞUZ ALTUN</a:t>
            </a:r>
          </a:p>
          <a:p>
            <a:r>
              <a:rPr lang="tr-TR" dirty="0" smtClean="0"/>
              <a:t>ERMAN ELKOCA</a:t>
            </a:r>
          </a:p>
          <a:p>
            <a:r>
              <a:rPr lang="tr-TR" dirty="0" smtClean="0"/>
              <a:t>HÜSEYİN KAPAMA</a:t>
            </a:r>
          </a:p>
          <a:p>
            <a:r>
              <a:rPr lang="tr-TR" dirty="0" smtClean="0"/>
              <a:t>DURSUN  TOPRAK</a:t>
            </a:r>
            <a:endParaRPr lang="tr-TR" dirty="0"/>
          </a:p>
        </p:txBody>
      </p:sp>
      <p:sp>
        <p:nvSpPr>
          <p:cNvPr id="2" name="Başlık 1"/>
          <p:cNvSpPr>
            <a:spLocks noGrp="1"/>
          </p:cNvSpPr>
          <p:nvPr>
            <p:ph type="title"/>
          </p:nvPr>
        </p:nvSpPr>
        <p:spPr>
          <a:xfrm>
            <a:off x="2411760" y="1484784"/>
            <a:ext cx="4536504" cy="1459632"/>
          </a:xfrm>
        </p:spPr>
        <p:txBody>
          <a:bodyPr>
            <a:normAutofit fontScale="90000"/>
          </a:bodyPr>
          <a:lstStyle/>
          <a:p>
            <a:r>
              <a:rPr lang="tr-TR" sz="2800" dirty="0" smtClean="0"/>
              <a:t>                 </a:t>
            </a:r>
            <a:br>
              <a:rPr lang="tr-TR" sz="2800" dirty="0" smtClean="0"/>
            </a:br>
            <a:r>
              <a:rPr lang="tr-TR" sz="2800" dirty="0" smtClean="0"/>
              <a:t>       BİLGİSAYAR AĞLARI</a:t>
            </a:r>
            <a:br>
              <a:rPr lang="tr-TR" sz="2800" dirty="0" smtClean="0"/>
            </a:br>
            <a:r>
              <a:rPr lang="tr-TR" sz="2800" dirty="0" smtClean="0"/>
              <a:t>                           &amp; </a:t>
            </a:r>
            <a:br>
              <a:rPr lang="tr-TR" sz="2800" dirty="0" smtClean="0"/>
            </a:br>
            <a:r>
              <a:rPr lang="tr-TR" sz="2800" dirty="0" smtClean="0"/>
              <a:t>GEÇMİŞİ BUGÜNÜ  VE  YARINI</a:t>
            </a:r>
            <a:endParaRPr lang="tr-TR" sz="2800" dirty="0"/>
          </a:p>
        </p:txBody>
      </p:sp>
    </p:spTree>
    <p:extLst>
      <p:ext uri="{BB962C8B-B14F-4D97-AF65-F5344CB8AC3E}">
        <p14:creationId xmlns:p14="http://schemas.microsoft.com/office/powerpoint/2010/main" val="39535633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p:txBody>
          <a:bodyPr>
            <a:normAutofit fontScale="92500" lnSpcReduction="20000"/>
          </a:bodyPr>
          <a:lstStyle/>
          <a:p>
            <a:r>
              <a:rPr lang="tr-TR" sz="2000" dirty="0"/>
              <a:t>Gateway : Haberleşme kontrolünü üstlenen ağ geçididir. Ağa giren ve çıkan tüm veriler bu </a:t>
            </a:r>
            <a:r>
              <a:rPr lang="tr-TR" sz="2000" dirty="0" smtClean="0"/>
              <a:t>aygıttan </a:t>
            </a:r>
            <a:r>
              <a:rPr lang="tr-TR" sz="2000" dirty="0"/>
              <a:t>geçerler</a:t>
            </a:r>
            <a:r>
              <a:rPr lang="tr-TR" sz="2000" dirty="0" smtClean="0"/>
              <a:t>.</a:t>
            </a:r>
          </a:p>
          <a:p>
            <a:r>
              <a:rPr lang="tr-TR" sz="2000" dirty="0" err="1" smtClean="0"/>
              <a:t>Repeaters</a:t>
            </a:r>
            <a:r>
              <a:rPr lang="tr-TR" sz="2000" dirty="0" smtClean="0"/>
              <a:t> (yenileyici) </a:t>
            </a:r>
            <a:r>
              <a:rPr lang="tr-TR" sz="2000" dirty="0"/>
              <a:t>: Bir </a:t>
            </a:r>
            <a:r>
              <a:rPr lang="tr-TR" sz="2000" dirty="0" err="1"/>
              <a:t>repeater</a:t>
            </a:r>
            <a:r>
              <a:rPr lang="tr-TR" sz="2000" dirty="0"/>
              <a:t> kablodaki sinyali yükseltir ve erişim mesafesini uzatır. Data transferi için ek bir yazılıma ihtiyaç duymaz. Hiç beklemeye gerek kalmadan, giriş sinyalini yükseltilmiş olarak çıkışa verir. Ayrıca bazı </a:t>
            </a:r>
            <a:r>
              <a:rPr lang="tr-TR" sz="2000" dirty="0" err="1"/>
              <a:t>repeaterler</a:t>
            </a:r>
            <a:r>
              <a:rPr lang="tr-TR" sz="2000" dirty="0"/>
              <a:t> gürültüler için </a:t>
            </a:r>
            <a:r>
              <a:rPr lang="tr-TR" sz="2000" dirty="0" err="1"/>
              <a:t>filtrasyon</a:t>
            </a:r>
            <a:r>
              <a:rPr lang="tr-TR" sz="2000" dirty="0"/>
              <a:t> görevi de yaparlar.</a:t>
            </a:r>
            <a:br>
              <a:rPr lang="tr-TR" sz="2000" dirty="0"/>
            </a:br>
            <a:endParaRPr lang="tr-TR" sz="2000" dirty="0"/>
          </a:p>
        </p:txBody>
      </p:sp>
      <p:sp>
        <p:nvSpPr>
          <p:cNvPr id="2" name="Başlık 1"/>
          <p:cNvSpPr>
            <a:spLocks noGrp="1"/>
          </p:cNvSpPr>
          <p:nvPr>
            <p:ph type="title"/>
          </p:nvPr>
        </p:nvSpPr>
        <p:spPr/>
        <p:txBody>
          <a:bodyPr/>
          <a:lstStyle/>
          <a:p>
            <a:r>
              <a:rPr lang="tr-TR" dirty="0"/>
              <a:t>Bağlantı ve İletişim Elemanları</a:t>
            </a:r>
          </a:p>
        </p:txBody>
      </p:sp>
      <p:pic>
        <p:nvPicPr>
          <p:cNvPr id="4" name="Resim 3" descr="http://www.mtuncel.com/bilgisayaraglari_dosyalar/image009.gif"/>
          <p:cNvPicPr/>
          <p:nvPr/>
        </p:nvPicPr>
        <p:blipFill>
          <a:blip r:embed="rId2">
            <a:extLst>
              <a:ext uri="{28A0092B-C50C-407E-A947-70E740481C1C}">
                <a14:useLocalDpi xmlns:a14="http://schemas.microsoft.com/office/drawing/2010/main" val="0"/>
              </a:ext>
            </a:extLst>
          </a:blip>
          <a:srcRect/>
          <a:stretch>
            <a:fillRect/>
          </a:stretch>
        </p:blipFill>
        <p:spPr bwMode="auto">
          <a:xfrm>
            <a:off x="4535488" y="2348880"/>
            <a:ext cx="4608512" cy="3228975"/>
          </a:xfrm>
          <a:prstGeom prst="rect">
            <a:avLst/>
          </a:prstGeom>
          <a:noFill/>
          <a:ln>
            <a:noFill/>
          </a:ln>
        </p:spPr>
      </p:pic>
    </p:spTree>
    <p:extLst>
      <p:ext uri="{BB962C8B-B14F-4D97-AF65-F5344CB8AC3E}">
        <p14:creationId xmlns:p14="http://schemas.microsoft.com/office/powerpoint/2010/main" val="18977768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p:txBody>
          <a:bodyPr>
            <a:normAutofit/>
          </a:bodyPr>
          <a:lstStyle/>
          <a:p>
            <a:r>
              <a:rPr lang="tr-TR" sz="2000" dirty="0" err="1"/>
              <a:t>Bridges</a:t>
            </a:r>
            <a:r>
              <a:rPr lang="tr-TR" sz="2000" dirty="0"/>
              <a:t> : </a:t>
            </a:r>
            <a:r>
              <a:rPr lang="tr-TR" sz="2000" dirty="0" err="1"/>
              <a:t>Bridge’ler</a:t>
            </a:r>
            <a:r>
              <a:rPr lang="tr-TR" sz="2000" dirty="0"/>
              <a:t> </a:t>
            </a:r>
            <a:r>
              <a:rPr lang="tr-TR" sz="2000" dirty="0" err="1"/>
              <a:t>repeaterlere</a:t>
            </a:r>
            <a:r>
              <a:rPr lang="tr-TR" sz="2000" dirty="0"/>
              <a:t> göre daha akıllı cihazlardır. Aynı ya da farklı topolojiler kullanan iki </a:t>
            </a:r>
            <a:r>
              <a:rPr lang="tr-TR" sz="2000" dirty="0" err="1"/>
              <a:t>network’ü</a:t>
            </a:r>
            <a:r>
              <a:rPr lang="tr-TR" sz="2000" dirty="0"/>
              <a:t>, data-link seviyesinde birbirine bağlar. Basit olarak, bir </a:t>
            </a:r>
            <a:r>
              <a:rPr lang="tr-TR" sz="2000" dirty="0" err="1"/>
              <a:t>server’a</a:t>
            </a:r>
            <a:r>
              <a:rPr lang="tr-TR" sz="2000" dirty="0"/>
              <a:t> iki ayrı sınıftan network kartı takmak suretiyle bir </a:t>
            </a:r>
            <a:r>
              <a:rPr lang="tr-TR" sz="2000" dirty="0" err="1"/>
              <a:t>bridge</a:t>
            </a:r>
            <a:r>
              <a:rPr lang="tr-TR" sz="2000" dirty="0"/>
              <a:t> yapılabilir. </a:t>
            </a:r>
          </a:p>
        </p:txBody>
      </p:sp>
      <p:sp>
        <p:nvSpPr>
          <p:cNvPr id="2" name="Başlık 1"/>
          <p:cNvSpPr>
            <a:spLocks noGrp="1"/>
          </p:cNvSpPr>
          <p:nvPr>
            <p:ph type="title"/>
          </p:nvPr>
        </p:nvSpPr>
        <p:spPr/>
        <p:txBody>
          <a:bodyPr/>
          <a:lstStyle/>
          <a:p>
            <a:r>
              <a:rPr lang="tr-TR" dirty="0" smtClean="0"/>
              <a:t>Bağlantı ve İletişim Elemanları</a:t>
            </a:r>
            <a:endParaRPr lang="tr-TR" dirty="0"/>
          </a:p>
        </p:txBody>
      </p:sp>
      <p:pic>
        <p:nvPicPr>
          <p:cNvPr id="4" name="Resim 3" descr="http://www.mtuncel.com/bilgisayaraglari_dosyalar/image010.jpg"/>
          <p:cNvPicPr/>
          <p:nvPr/>
        </p:nvPicPr>
        <p:blipFill>
          <a:blip r:embed="rId2">
            <a:extLst>
              <a:ext uri="{28A0092B-C50C-407E-A947-70E740481C1C}">
                <a14:useLocalDpi xmlns:a14="http://schemas.microsoft.com/office/drawing/2010/main" val="0"/>
              </a:ext>
            </a:extLst>
          </a:blip>
          <a:srcRect/>
          <a:stretch>
            <a:fillRect/>
          </a:stretch>
        </p:blipFill>
        <p:spPr bwMode="auto">
          <a:xfrm>
            <a:off x="485111" y="2852936"/>
            <a:ext cx="8232551" cy="3723165"/>
          </a:xfrm>
          <a:prstGeom prst="rect">
            <a:avLst/>
          </a:prstGeom>
          <a:noFill/>
          <a:ln>
            <a:noFill/>
          </a:ln>
        </p:spPr>
      </p:pic>
    </p:spTree>
    <p:extLst>
      <p:ext uri="{BB962C8B-B14F-4D97-AF65-F5344CB8AC3E}">
        <p14:creationId xmlns:p14="http://schemas.microsoft.com/office/powerpoint/2010/main" val="18977768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p:txBody>
          <a:bodyPr/>
          <a:lstStyle/>
          <a:p>
            <a:r>
              <a:rPr lang="tr-TR" sz="2000" dirty="0" err="1" smtClean="0"/>
              <a:t>Routers</a:t>
            </a:r>
            <a:r>
              <a:rPr lang="tr-TR" sz="2000" dirty="0" smtClean="0"/>
              <a:t> ( yönetici) : </a:t>
            </a:r>
            <a:r>
              <a:rPr lang="tr-TR" sz="2000" dirty="0" err="1"/>
              <a:t>Routerlar</a:t>
            </a:r>
            <a:r>
              <a:rPr lang="tr-TR" sz="2000" dirty="0"/>
              <a:t> </a:t>
            </a:r>
            <a:r>
              <a:rPr lang="tr-TR" sz="2000" dirty="0" err="1"/>
              <a:t>Repeaterlerden</a:t>
            </a:r>
            <a:r>
              <a:rPr lang="tr-TR" sz="2000" dirty="0"/>
              <a:t> bir üst seviyede işlem yapar. Bir </a:t>
            </a:r>
            <a:r>
              <a:rPr lang="tr-TR" sz="2000" dirty="0" err="1"/>
              <a:t>routerin</a:t>
            </a:r>
            <a:r>
              <a:rPr lang="tr-TR" sz="2000" dirty="0"/>
              <a:t> </a:t>
            </a:r>
            <a:r>
              <a:rPr lang="tr-TR" sz="2000" dirty="0" err="1"/>
              <a:t>Bridge’den</a:t>
            </a:r>
            <a:r>
              <a:rPr lang="tr-TR" sz="2000" dirty="0"/>
              <a:t> farkı, paket içindeki LAN adreslerini ve Workstation adreslerinin her ikisini de okur ve kullanır. </a:t>
            </a:r>
            <a:r>
              <a:rPr lang="tr-TR" sz="2000" dirty="0" err="1"/>
              <a:t>Bridge’ler</a:t>
            </a:r>
            <a:r>
              <a:rPr lang="tr-TR" sz="2000" dirty="0"/>
              <a:t> sadece kendilerine bağlı Workstationların adresleri hakkında bilgi sahibi iken </a:t>
            </a:r>
            <a:r>
              <a:rPr lang="tr-TR" sz="2000" dirty="0" err="1"/>
              <a:t>Routerler</a:t>
            </a:r>
            <a:r>
              <a:rPr lang="tr-TR" sz="2000" dirty="0"/>
              <a:t> hem Workstation hem de diğer LAN adresleri hakkında bilgi </a:t>
            </a:r>
            <a:r>
              <a:rPr lang="tr-TR" sz="2000" dirty="0" err="1"/>
              <a:t>sahibdirler</a:t>
            </a:r>
            <a:endParaRPr lang="tr-TR" sz="2000" dirty="0"/>
          </a:p>
          <a:p>
            <a:endParaRPr lang="tr-TR" dirty="0"/>
          </a:p>
        </p:txBody>
      </p:sp>
      <p:sp>
        <p:nvSpPr>
          <p:cNvPr id="2" name="Başlık 1"/>
          <p:cNvSpPr>
            <a:spLocks noGrp="1"/>
          </p:cNvSpPr>
          <p:nvPr>
            <p:ph type="title"/>
          </p:nvPr>
        </p:nvSpPr>
        <p:spPr/>
        <p:txBody>
          <a:bodyPr/>
          <a:lstStyle/>
          <a:p>
            <a:r>
              <a:rPr lang="tr-TR" dirty="0"/>
              <a:t>Bağlantı ve İletişim Elemanları</a:t>
            </a:r>
          </a:p>
        </p:txBody>
      </p:sp>
      <p:pic>
        <p:nvPicPr>
          <p:cNvPr id="4" name="Resim 3" descr="route.JPG (6959 bytes)"/>
          <p:cNvPicPr/>
          <p:nvPr/>
        </p:nvPicPr>
        <p:blipFill>
          <a:blip r:embed="rId2">
            <a:extLst>
              <a:ext uri="{28A0092B-C50C-407E-A947-70E740481C1C}">
                <a14:useLocalDpi xmlns:a14="http://schemas.microsoft.com/office/drawing/2010/main" val="0"/>
              </a:ext>
            </a:extLst>
          </a:blip>
          <a:srcRect/>
          <a:stretch>
            <a:fillRect/>
          </a:stretch>
        </p:blipFill>
        <p:spPr bwMode="auto">
          <a:xfrm>
            <a:off x="3779912" y="3356992"/>
            <a:ext cx="4536504" cy="3096344"/>
          </a:xfrm>
          <a:prstGeom prst="rect">
            <a:avLst/>
          </a:prstGeom>
          <a:noFill/>
          <a:ln>
            <a:noFill/>
          </a:ln>
        </p:spPr>
      </p:pic>
    </p:spTree>
    <p:extLst>
      <p:ext uri="{BB962C8B-B14F-4D97-AF65-F5344CB8AC3E}">
        <p14:creationId xmlns:p14="http://schemas.microsoft.com/office/powerpoint/2010/main" val="18977768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p:txBody>
          <a:bodyPr>
            <a:normAutofit fontScale="92500" lnSpcReduction="10000"/>
          </a:bodyPr>
          <a:lstStyle/>
          <a:p>
            <a:r>
              <a:rPr lang="tr-TR" sz="2000" dirty="0"/>
              <a:t>Bilgisayarların gerçek manada kullanılmaya başladığı 60'lı yıllarda, bilgisayar dendiğinde akla gelebilecek tek şey büyük </a:t>
            </a:r>
            <a:r>
              <a:rPr lang="tr-TR" sz="2000" dirty="0" err="1"/>
              <a:t>mainframe'lerdi</a:t>
            </a:r>
            <a:r>
              <a:rPr lang="tr-TR" sz="2000" dirty="0"/>
              <a:t>. İsmindeki haşmete rağmen, bu </a:t>
            </a:r>
            <a:r>
              <a:rPr lang="tr-TR" sz="2000" dirty="0" err="1"/>
              <a:t>mainframe'ler</a:t>
            </a:r>
            <a:r>
              <a:rPr lang="tr-TR" sz="2000" dirty="0"/>
              <a:t> bugün hepimizin masasında duran kişisel bilgisayarlara göre çok daha yavaş çalışan makinalardı. Sakın aklınıza bugünküne benzer bir bilgisayar getirmeyin, bu cihazlar klavyesi ve monitörü olmayan, dev dosya dolapları gibi aletlerdi.</a:t>
            </a:r>
          </a:p>
          <a:p>
            <a:endParaRPr lang="tr-TR" dirty="0"/>
          </a:p>
        </p:txBody>
      </p:sp>
      <p:sp>
        <p:nvSpPr>
          <p:cNvPr id="2" name="Başlık 1"/>
          <p:cNvSpPr>
            <a:spLocks noGrp="1"/>
          </p:cNvSpPr>
          <p:nvPr>
            <p:ph type="title"/>
          </p:nvPr>
        </p:nvSpPr>
        <p:spPr/>
        <p:txBody>
          <a:bodyPr/>
          <a:lstStyle/>
          <a:p>
            <a:r>
              <a:rPr lang="tr-TR" dirty="0" smtClean="0"/>
              <a:t>Bilgisayar ağları nasıl doğdu</a:t>
            </a:r>
            <a:endParaRPr lang="tr-T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6016" y="2276872"/>
            <a:ext cx="3810000" cy="285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977768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p:txBody>
          <a:bodyPr/>
          <a:lstStyle/>
          <a:p>
            <a:endParaRPr lang="tr-TR" dirty="0"/>
          </a:p>
        </p:txBody>
      </p:sp>
      <p:sp>
        <p:nvSpPr>
          <p:cNvPr id="2" name="Başlık 1"/>
          <p:cNvSpPr>
            <a:spLocks noGrp="1"/>
          </p:cNvSpPr>
          <p:nvPr>
            <p:ph type="title"/>
          </p:nvPr>
        </p:nvSpPr>
        <p:spPr/>
        <p:txBody>
          <a:bodyPr/>
          <a:lstStyle/>
          <a:p>
            <a:r>
              <a:rPr lang="tr-TR" dirty="0" smtClean="0"/>
              <a:t>İlk bilgisayar çıktısı</a:t>
            </a:r>
            <a:endParaRPr lang="tr-TR" dirty="0"/>
          </a:p>
        </p:txBody>
      </p:sp>
      <p:sp>
        <p:nvSpPr>
          <p:cNvPr id="4" name="Dikdörtgen 3"/>
          <p:cNvSpPr/>
          <p:nvPr/>
        </p:nvSpPr>
        <p:spPr>
          <a:xfrm>
            <a:off x="467544" y="2060848"/>
            <a:ext cx="4572000" cy="646331"/>
          </a:xfrm>
          <a:prstGeom prst="rect">
            <a:avLst/>
          </a:prstGeom>
        </p:spPr>
        <p:txBody>
          <a:bodyPr>
            <a:spAutoFit/>
          </a:bodyPr>
          <a:lstStyle/>
          <a:p>
            <a:r>
              <a:rPr lang="tr-TR" dirty="0"/>
              <a:t>Yanda Londra Bilim Müzesinde sergilenen bir </a:t>
            </a:r>
            <a:r>
              <a:rPr lang="tr-TR" dirty="0" err="1"/>
              <a:t>mainframe'in</a:t>
            </a:r>
            <a:r>
              <a:rPr lang="tr-TR" dirty="0"/>
              <a:t> açıklama kartı var.</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6839" y="2707179"/>
            <a:ext cx="5895121" cy="34658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977768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352426" y="404664"/>
            <a:ext cx="7680960" cy="5782776"/>
          </a:xfrm>
        </p:spPr>
        <p:txBody>
          <a:bodyPr>
            <a:normAutofit fontScale="25000" lnSpcReduction="20000"/>
          </a:bodyPr>
          <a:lstStyle/>
          <a:p>
            <a:pPr>
              <a:lnSpc>
                <a:spcPct val="115000"/>
              </a:lnSpc>
              <a:spcAft>
                <a:spcPts val="1000"/>
              </a:spcAft>
            </a:pPr>
            <a:r>
              <a:rPr lang="tr-TR" sz="8000" dirty="0">
                <a:latin typeface="Times New Roman"/>
                <a:ea typeface="Times New Roman"/>
                <a:cs typeface="Times New Roman"/>
              </a:rPr>
              <a:t>Yanda Londra Bilim Müzesinde sergilenen bir </a:t>
            </a:r>
            <a:r>
              <a:rPr lang="tr-TR" sz="8000" dirty="0" err="1">
                <a:latin typeface="Times New Roman"/>
                <a:ea typeface="Times New Roman"/>
                <a:cs typeface="Times New Roman"/>
              </a:rPr>
              <a:t>mainframe'in</a:t>
            </a:r>
            <a:r>
              <a:rPr lang="tr-TR" sz="8000" dirty="0">
                <a:latin typeface="Times New Roman"/>
                <a:ea typeface="Times New Roman"/>
                <a:cs typeface="Times New Roman"/>
              </a:rPr>
              <a:t> açıklama kartı var</a:t>
            </a:r>
            <a:r>
              <a:rPr lang="tr-TR" sz="8000" dirty="0" smtClean="0">
                <a:latin typeface="Times New Roman"/>
                <a:ea typeface="Times New Roman"/>
                <a:cs typeface="Times New Roman"/>
              </a:rPr>
              <a:t>.</a:t>
            </a:r>
            <a:endParaRPr lang="tr-TR" sz="8000" dirty="0">
              <a:latin typeface="Calibri"/>
              <a:ea typeface="Calibri"/>
              <a:cs typeface="Times New Roman"/>
            </a:endParaRPr>
          </a:p>
          <a:p>
            <a:pPr>
              <a:lnSpc>
                <a:spcPct val="115000"/>
              </a:lnSpc>
              <a:spcAft>
                <a:spcPts val="1000"/>
              </a:spcAft>
            </a:pPr>
            <a:r>
              <a:rPr lang="tr-TR" sz="8000" dirty="0">
                <a:latin typeface="Times New Roman"/>
                <a:ea typeface="Times New Roman"/>
                <a:cs typeface="Times New Roman"/>
              </a:rPr>
              <a:t>İş dünyasında kullanılan ilk bilgisayarlardan birisidir. Sınırlı sayıda üretilen bu makinalardan birisi büyük bir sigorta şirketince kullanıldı ve bu cihaz da 1984 yılında müzeye devredildi.</a:t>
            </a:r>
            <a:endParaRPr lang="tr-TR" sz="8000" dirty="0">
              <a:latin typeface="Calibri"/>
              <a:ea typeface="Calibri"/>
              <a:cs typeface="Times New Roman"/>
            </a:endParaRPr>
          </a:p>
          <a:p>
            <a:pPr>
              <a:lnSpc>
                <a:spcPct val="115000"/>
              </a:lnSpc>
              <a:spcAft>
                <a:spcPts val="1000"/>
              </a:spcAft>
            </a:pPr>
            <a:r>
              <a:rPr lang="tr-TR" sz="8000" dirty="0">
                <a:latin typeface="Times New Roman"/>
                <a:ea typeface="Times New Roman"/>
                <a:cs typeface="Times New Roman"/>
              </a:rPr>
              <a:t>Günümüz bilgisayarlarından biraz!! farklı.</a:t>
            </a:r>
            <a:endParaRPr lang="tr-TR" sz="8000" dirty="0">
              <a:latin typeface="Calibri"/>
              <a:ea typeface="Calibri"/>
              <a:cs typeface="Times New Roman"/>
            </a:endParaRPr>
          </a:p>
          <a:p>
            <a:pPr>
              <a:lnSpc>
                <a:spcPct val="115000"/>
              </a:lnSpc>
              <a:spcAft>
                <a:spcPts val="1000"/>
              </a:spcAft>
            </a:pPr>
            <a:r>
              <a:rPr lang="tr-TR" sz="8000" dirty="0">
                <a:latin typeface="Times New Roman"/>
                <a:ea typeface="Times New Roman"/>
                <a:cs typeface="Times New Roman"/>
              </a:rPr>
              <a:t>1950 yılında maden yorgunluğundan bir çok uçağın düşmesi sonucu, bu bilgisayarlardan 40 tanesi çok fazla matematiksel işlem gerektiren stres </a:t>
            </a:r>
            <a:r>
              <a:rPr lang="tr-TR" sz="8000" dirty="0" err="1">
                <a:latin typeface="Times New Roman"/>
                <a:ea typeface="Times New Roman"/>
                <a:cs typeface="Times New Roman"/>
              </a:rPr>
              <a:t>hesaplamarında</a:t>
            </a:r>
            <a:r>
              <a:rPr lang="tr-TR" sz="8000" dirty="0">
                <a:latin typeface="Times New Roman"/>
                <a:ea typeface="Times New Roman"/>
                <a:cs typeface="Times New Roman"/>
              </a:rPr>
              <a:t> kullanıldı, aralarından </a:t>
            </a:r>
            <a:r>
              <a:rPr lang="tr-TR" sz="8000" dirty="0" err="1">
                <a:latin typeface="Times New Roman"/>
                <a:ea typeface="Times New Roman"/>
                <a:cs typeface="Times New Roman"/>
              </a:rPr>
              <a:t>Sidney</a:t>
            </a:r>
            <a:r>
              <a:rPr lang="tr-TR" sz="8000" dirty="0">
                <a:latin typeface="Times New Roman"/>
                <a:ea typeface="Times New Roman"/>
                <a:cs typeface="Times New Roman"/>
              </a:rPr>
              <a:t> Opera binasının da bulunduğu bir çok bina ve köprünün yapımında bu bilgisayarlardan faydalanıldı.</a:t>
            </a:r>
            <a:endParaRPr lang="tr-TR" sz="8000" dirty="0">
              <a:latin typeface="Calibri"/>
              <a:ea typeface="Calibri"/>
              <a:cs typeface="Times New Roman"/>
            </a:endParaRPr>
          </a:p>
          <a:p>
            <a:pPr>
              <a:lnSpc>
                <a:spcPct val="115000"/>
              </a:lnSpc>
              <a:spcAft>
                <a:spcPts val="1000"/>
              </a:spcAft>
            </a:pPr>
            <a:r>
              <a:rPr lang="tr-TR" sz="8000" dirty="0">
                <a:latin typeface="Times New Roman"/>
                <a:ea typeface="Times New Roman"/>
                <a:cs typeface="Times New Roman"/>
              </a:rPr>
              <a:t> </a:t>
            </a:r>
            <a:r>
              <a:rPr lang="tr-TR" sz="8000" dirty="0" smtClean="0">
                <a:latin typeface="Times New Roman"/>
                <a:ea typeface="Times New Roman"/>
                <a:cs typeface="Times New Roman"/>
              </a:rPr>
              <a:t>1955 </a:t>
            </a:r>
            <a:r>
              <a:rPr lang="tr-TR" sz="8000" dirty="0">
                <a:latin typeface="Times New Roman"/>
                <a:ea typeface="Times New Roman"/>
                <a:cs typeface="Times New Roman"/>
              </a:rPr>
              <a:t>yılında, bilgisayarların üreticisi </a:t>
            </a:r>
            <a:r>
              <a:rPr lang="tr-TR" sz="8000" dirty="0" err="1">
                <a:latin typeface="Times New Roman"/>
                <a:ea typeface="Times New Roman"/>
                <a:cs typeface="Times New Roman"/>
              </a:rPr>
              <a:t>Ferranti</a:t>
            </a:r>
            <a:r>
              <a:rPr lang="tr-TR" sz="8000" dirty="0">
                <a:latin typeface="Times New Roman"/>
                <a:ea typeface="Times New Roman"/>
                <a:cs typeface="Times New Roman"/>
              </a:rPr>
              <a:t> şirketi, bilgisayarlardan birini herkesin hizmetine </a:t>
            </a:r>
            <a:r>
              <a:rPr lang="tr-TR" sz="8000" dirty="0" err="1">
                <a:latin typeface="Times New Roman"/>
                <a:ea typeface="Times New Roman"/>
                <a:cs typeface="Times New Roman"/>
              </a:rPr>
              <a:t>sundu.Böylece</a:t>
            </a:r>
            <a:r>
              <a:rPr lang="tr-TR" sz="8000" dirty="0">
                <a:latin typeface="Times New Roman"/>
                <a:ea typeface="Times New Roman"/>
                <a:cs typeface="Times New Roman"/>
              </a:rPr>
              <a:t> elle yapılması yıllar sürebilecek hesaplamalar gerektiren , bilgisayarda yapıldıktan sonra sonucu kişiye teslim ediliyordu.</a:t>
            </a:r>
            <a:endParaRPr lang="tr-TR" sz="8000" dirty="0">
              <a:latin typeface="Calibri"/>
              <a:ea typeface="Calibri"/>
              <a:cs typeface="Times New Roman"/>
            </a:endParaRPr>
          </a:p>
          <a:p>
            <a:endParaRPr lang="tr-TR" dirty="0"/>
          </a:p>
        </p:txBody>
      </p:sp>
    </p:spTree>
    <p:extLst>
      <p:ext uri="{BB962C8B-B14F-4D97-AF65-F5344CB8AC3E}">
        <p14:creationId xmlns:p14="http://schemas.microsoft.com/office/powerpoint/2010/main" val="18977768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352426" y="476672"/>
            <a:ext cx="7680960" cy="5710768"/>
          </a:xfrm>
        </p:spPr>
        <p:txBody>
          <a:bodyPr>
            <a:normAutofit/>
          </a:bodyPr>
          <a:lstStyle/>
          <a:p>
            <a:r>
              <a:rPr lang="tr-TR" sz="2000" dirty="0"/>
              <a:t>İlk başlarda klavye ve monitörü olmayan bu cihazlar bir veya daha fazla operatör tarafından programlanıyor ve çalışmaları sağlanıyordu. Bir süre sonra ekran ve klavyeler kullanılmaya başlandı. Bir </a:t>
            </a:r>
            <a:r>
              <a:rPr lang="tr-TR" sz="2000" dirty="0" err="1"/>
              <a:t>mainframe'e</a:t>
            </a:r>
            <a:r>
              <a:rPr lang="tr-TR" sz="2000" dirty="0"/>
              <a:t> birden fazla klavye ve monitör bağlanılabiliyor aynı anda birden fazla kişi bu makina üzerinde program yazabiliyordu</a:t>
            </a:r>
          </a:p>
        </p:txBody>
      </p:sp>
      <p:pic>
        <p:nvPicPr>
          <p:cNvPr id="4" name="Resim 3" descr="http://www.mtuncel.com/agtemelilkeler_files/pegasus2.jpg"/>
          <p:cNvPicPr/>
          <p:nvPr/>
        </p:nvPicPr>
        <p:blipFill>
          <a:blip r:embed="rId2" cstate="print"/>
          <a:srcRect/>
          <a:stretch>
            <a:fillRect/>
          </a:stretch>
        </p:blipFill>
        <p:spPr bwMode="auto">
          <a:xfrm>
            <a:off x="2843808" y="2276872"/>
            <a:ext cx="5034136" cy="3793604"/>
          </a:xfrm>
          <a:prstGeom prst="rect">
            <a:avLst/>
          </a:prstGeom>
          <a:noFill/>
          <a:ln w="9525">
            <a:noFill/>
            <a:miter lim="800000"/>
            <a:headEnd/>
            <a:tailEnd/>
          </a:ln>
        </p:spPr>
      </p:pic>
    </p:spTree>
    <p:extLst>
      <p:ext uri="{BB962C8B-B14F-4D97-AF65-F5344CB8AC3E}">
        <p14:creationId xmlns:p14="http://schemas.microsoft.com/office/powerpoint/2010/main" val="18977768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352426" y="476672"/>
            <a:ext cx="7680960" cy="5710768"/>
          </a:xfrm>
        </p:spPr>
        <p:txBody>
          <a:bodyPr/>
          <a:lstStyle/>
          <a:p>
            <a:r>
              <a:rPr lang="tr-TR" sz="2000" dirty="0"/>
              <a:t> Ancak bu sistemlere "ağ" diyemeyiz, çünkü bu klavye ve monitörler sadece veri giriş-çıkış aygıtıydılar. Zaman içinde </a:t>
            </a:r>
            <a:r>
              <a:rPr lang="tr-TR" sz="2000" dirty="0" err="1"/>
              <a:t>mainframe'ler</a:t>
            </a:r>
            <a:r>
              <a:rPr lang="tr-TR" sz="2000" dirty="0"/>
              <a:t> geliştiler, hard diskler kullanılmaya başlandı.. Ancak ulaşılan veri hala aynı bilgisayar üzerindeydi.</a:t>
            </a:r>
          </a:p>
          <a:p>
            <a:r>
              <a:rPr lang="tr-TR" sz="2000" dirty="0"/>
              <a:t> </a:t>
            </a:r>
            <a:r>
              <a:rPr lang="tr-TR" sz="2000" dirty="0" err="1"/>
              <a:t>Mainframe'ler</a:t>
            </a:r>
            <a:r>
              <a:rPr lang="tr-TR" sz="2000" dirty="0"/>
              <a:t> arasında veri paylaşımı fikri çok geçmeden ortaya çıktı. </a:t>
            </a:r>
            <a:r>
              <a:rPr lang="tr-TR" sz="2000" dirty="0" err="1"/>
              <a:t>Mainframe</a:t>
            </a:r>
            <a:r>
              <a:rPr lang="tr-TR" sz="2000" dirty="0"/>
              <a:t> anlamı ana bilgisayar demektir.</a:t>
            </a:r>
          </a:p>
          <a:p>
            <a:endParaRPr lang="tr-TR" dirty="0"/>
          </a:p>
        </p:txBody>
      </p:sp>
    </p:spTree>
    <p:extLst>
      <p:ext uri="{BB962C8B-B14F-4D97-AF65-F5344CB8AC3E}">
        <p14:creationId xmlns:p14="http://schemas.microsoft.com/office/powerpoint/2010/main" val="18977768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descr="http://www.mtuncel.com/agtemelilkeler_files/2_3.gif"/>
          <p:cNvPicPr/>
          <p:nvPr/>
        </p:nvPicPr>
        <p:blipFill>
          <a:blip r:embed="rId2" cstate="print"/>
          <a:srcRect/>
          <a:stretch>
            <a:fillRect/>
          </a:stretch>
        </p:blipFill>
        <p:spPr bwMode="auto">
          <a:xfrm>
            <a:off x="3203848" y="4149080"/>
            <a:ext cx="4991100" cy="2362200"/>
          </a:xfrm>
          <a:prstGeom prst="rect">
            <a:avLst/>
          </a:prstGeom>
          <a:noFill/>
          <a:ln w="9525">
            <a:noFill/>
            <a:miter lim="800000"/>
            <a:headEnd/>
            <a:tailEnd/>
          </a:ln>
        </p:spPr>
      </p:pic>
      <p:sp>
        <p:nvSpPr>
          <p:cNvPr id="3" name="İçerik Yer Tutucusu 2"/>
          <p:cNvSpPr>
            <a:spLocks noGrp="1"/>
          </p:cNvSpPr>
          <p:nvPr>
            <p:ph sz="quarter" idx="13"/>
          </p:nvPr>
        </p:nvSpPr>
        <p:spPr>
          <a:xfrm>
            <a:off x="352426" y="404664"/>
            <a:ext cx="7680960" cy="5782776"/>
          </a:xfrm>
        </p:spPr>
        <p:txBody>
          <a:bodyPr/>
          <a:lstStyle/>
          <a:p>
            <a:r>
              <a:rPr lang="tr-TR" sz="2000" dirty="0"/>
              <a:t>Gerçek networkler </a:t>
            </a:r>
            <a:r>
              <a:rPr lang="tr-TR" sz="2000" dirty="0" err="1"/>
              <a:t>varolmadan</a:t>
            </a:r>
            <a:r>
              <a:rPr lang="tr-TR" sz="2000" dirty="0"/>
              <a:t> çok önce, bilim adamları farklı iki sistemin verilerini nasıl paylaşabileceklerini tasarlamaya başlamışlardı. Bir çok insan pratik manada ilk bilgisayar ağının ARPANET olduğunda birleşir. ARPANET Advanced </a:t>
            </a:r>
            <a:r>
              <a:rPr lang="tr-TR" sz="2000" dirty="0" err="1"/>
              <a:t>Research</a:t>
            </a:r>
            <a:r>
              <a:rPr lang="tr-TR" sz="2000" dirty="0"/>
              <a:t> </a:t>
            </a:r>
            <a:r>
              <a:rPr lang="tr-TR" sz="2000" dirty="0" err="1"/>
              <a:t>Agency</a:t>
            </a:r>
            <a:r>
              <a:rPr lang="tr-TR" sz="2000" dirty="0"/>
              <a:t>(ARPA) isimli kurum tarafından kuruldu. ARPA 1958 yılında kurulan ve Amerikan devleti için yüksek teknoloji projeleri üreten bir kurumdur . 1972 yılında ismi DARPA(</a:t>
            </a:r>
            <a:r>
              <a:rPr lang="tr-TR" sz="2000" dirty="0" err="1"/>
              <a:t>Defence</a:t>
            </a:r>
            <a:r>
              <a:rPr lang="tr-TR" sz="2000" dirty="0"/>
              <a:t> Advanced </a:t>
            </a:r>
            <a:r>
              <a:rPr lang="tr-TR" sz="2000" dirty="0" err="1"/>
              <a:t>Research</a:t>
            </a:r>
            <a:r>
              <a:rPr lang="tr-TR" sz="2000" dirty="0"/>
              <a:t> </a:t>
            </a:r>
            <a:r>
              <a:rPr lang="tr-TR" sz="2000" dirty="0" err="1"/>
              <a:t>Agency</a:t>
            </a:r>
            <a:r>
              <a:rPr lang="tr-TR" sz="2000" dirty="0"/>
              <a:t>) olarak değişti, 1993'te tekrar ARPA, 1996'da ise tekrar DARPA oldu. DARPA bilgisayar ağları ile ilgili dağınık haldeki yüzlerce projeyi bir araya toplayan ve bir form kazanmasını sağlayan kuruluştur. Bu kurum sayesinde ilk bilgisayar ağı projesi ve sonradan </a:t>
            </a:r>
            <a:r>
              <a:rPr lang="tr-TR" sz="2000" dirty="0" err="1"/>
              <a:t>internet'in</a:t>
            </a:r>
            <a:r>
              <a:rPr lang="tr-TR" sz="2000" dirty="0"/>
              <a:t> temelini oluşturacak TCP/IP ve benzeri teknolojiler geliştirildi.</a:t>
            </a:r>
          </a:p>
          <a:p>
            <a:endParaRPr lang="tr-TR" dirty="0"/>
          </a:p>
        </p:txBody>
      </p:sp>
    </p:spTree>
    <p:extLst>
      <p:ext uri="{BB962C8B-B14F-4D97-AF65-F5344CB8AC3E}">
        <p14:creationId xmlns:p14="http://schemas.microsoft.com/office/powerpoint/2010/main" val="18977768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352426" y="332656"/>
            <a:ext cx="7680960" cy="5976664"/>
          </a:xfrm>
        </p:spPr>
        <p:txBody>
          <a:bodyPr>
            <a:normAutofit/>
          </a:bodyPr>
          <a:lstStyle/>
          <a:p>
            <a:r>
              <a:rPr lang="en-US" sz="2000" dirty="0"/>
              <a:t>1960'li </a:t>
            </a:r>
            <a:r>
              <a:rPr lang="en-US" sz="2000" dirty="0" err="1"/>
              <a:t>yılların</a:t>
            </a:r>
            <a:r>
              <a:rPr lang="en-US" sz="2000" dirty="0"/>
              <a:t> </a:t>
            </a:r>
            <a:r>
              <a:rPr lang="en-US" sz="2000" dirty="0" err="1"/>
              <a:t>sonlarında</a:t>
            </a:r>
            <a:r>
              <a:rPr lang="en-US" sz="2000" dirty="0"/>
              <a:t> Hawaii </a:t>
            </a:r>
            <a:r>
              <a:rPr lang="en-US" sz="2000" dirty="0" err="1"/>
              <a:t>Üniversitesi</a:t>
            </a:r>
            <a:r>
              <a:rPr lang="en-US" sz="2000" dirty="0"/>
              <a:t> ALOHA </a:t>
            </a:r>
            <a:r>
              <a:rPr lang="en-US" sz="2000" dirty="0" err="1"/>
              <a:t>adını</a:t>
            </a:r>
            <a:r>
              <a:rPr lang="en-US" sz="2000" dirty="0"/>
              <a:t> </a:t>
            </a:r>
            <a:r>
              <a:rPr lang="en-US" sz="2000" dirty="0" err="1"/>
              <a:t>verdiği</a:t>
            </a:r>
            <a:r>
              <a:rPr lang="en-US" sz="2000" dirty="0"/>
              <a:t> </a:t>
            </a:r>
            <a:r>
              <a:rPr lang="en-US" sz="2000" dirty="0" err="1"/>
              <a:t>bir</a:t>
            </a:r>
            <a:r>
              <a:rPr lang="en-US" sz="2000" dirty="0"/>
              <a:t> </a:t>
            </a:r>
            <a:r>
              <a:rPr lang="en-US" sz="2000" dirty="0" err="1"/>
              <a:t>geniş</a:t>
            </a:r>
            <a:r>
              <a:rPr lang="en-US" sz="2000" dirty="0"/>
              <a:t> </a:t>
            </a:r>
            <a:r>
              <a:rPr lang="en-US" sz="2000" dirty="0" err="1"/>
              <a:t>ağ</a:t>
            </a:r>
            <a:r>
              <a:rPr lang="en-US" sz="2000" dirty="0"/>
              <a:t> </a:t>
            </a:r>
            <a:r>
              <a:rPr lang="en-US" sz="2000" dirty="0" err="1"/>
              <a:t>kurdu</a:t>
            </a:r>
            <a:r>
              <a:rPr lang="en-US" sz="2000" dirty="0"/>
              <a:t>. </a:t>
            </a:r>
            <a:r>
              <a:rPr lang="en-US" sz="2000" dirty="0" err="1"/>
              <a:t>Üniversitenin</a:t>
            </a:r>
            <a:r>
              <a:rPr lang="en-US" sz="2000" dirty="0"/>
              <a:t> </a:t>
            </a:r>
            <a:r>
              <a:rPr lang="en-US" sz="2000" dirty="0" err="1"/>
              <a:t>amacı</a:t>
            </a:r>
            <a:r>
              <a:rPr lang="en-US" sz="2000" dirty="0"/>
              <a:t> </a:t>
            </a:r>
            <a:r>
              <a:rPr lang="en-US" sz="2000" dirty="0" err="1"/>
              <a:t>kampüsün</a:t>
            </a:r>
            <a:r>
              <a:rPr lang="en-US" sz="2000" dirty="0"/>
              <a:t> </a:t>
            </a:r>
            <a:r>
              <a:rPr lang="en-US" sz="2000" dirty="0" err="1"/>
              <a:t>değişik</a:t>
            </a:r>
            <a:r>
              <a:rPr lang="en-US" sz="2000" dirty="0"/>
              <a:t> </a:t>
            </a:r>
            <a:r>
              <a:rPr lang="en-US" sz="2000" dirty="0" err="1"/>
              <a:t>noktalarına</a:t>
            </a:r>
            <a:r>
              <a:rPr lang="en-US" sz="2000" dirty="0"/>
              <a:t> </a:t>
            </a:r>
            <a:r>
              <a:rPr lang="en-US" sz="2000" dirty="0" err="1"/>
              <a:t>yayılmış</a:t>
            </a:r>
            <a:r>
              <a:rPr lang="en-US" sz="2000" dirty="0"/>
              <a:t> </a:t>
            </a:r>
            <a:r>
              <a:rPr lang="en-US" sz="2000" dirty="0" err="1"/>
              <a:t>olan</a:t>
            </a:r>
            <a:r>
              <a:rPr lang="en-US" sz="2000" dirty="0"/>
              <a:t> </a:t>
            </a:r>
            <a:r>
              <a:rPr lang="en-US" sz="2000" dirty="0" err="1"/>
              <a:t>bilgisayarları</a:t>
            </a:r>
            <a:r>
              <a:rPr lang="en-US" sz="2000" dirty="0"/>
              <a:t> </a:t>
            </a:r>
            <a:r>
              <a:rPr lang="en-US" sz="2000" dirty="0" err="1"/>
              <a:t>birbirine</a:t>
            </a:r>
            <a:r>
              <a:rPr lang="en-US" sz="2000" dirty="0"/>
              <a:t> </a:t>
            </a:r>
            <a:r>
              <a:rPr lang="en-US" sz="2000" dirty="0" err="1"/>
              <a:t>bağlamaktır</a:t>
            </a:r>
            <a:r>
              <a:rPr lang="en-US" sz="2000" dirty="0"/>
              <a:t>. Bu network </a:t>
            </a:r>
            <a:r>
              <a:rPr lang="en-US" sz="2000" dirty="0" err="1"/>
              <a:t>modelinin</a:t>
            </a:r>
            <a:r>
              <a:rPr lang="en-US" sz="2000" dirty="0"/>
              <a:t> </a:t>
            </a:r>
            <a:r>
              <a:rPr lang="en-US" sz="2000" dirty="0" err="1"/>
              <a:t>günümüze</a:t>
            </a:r>
            <a:r>
              <a:rPr lang="en-US" sz="2000" dirty="0"/>
              <a:t> </a:t>
            </a:r>
            <a:r>
              <a:rPr lang="en-US" sz="2000" dirty="0" err="1"/>
              <a:t>kadar</a:t>
            </a:r>
            <a:r>
              <a:rPr lang="en-US" sz="2000" dirty="0"/>
              <a:t> </a:t>
            </a:r>
            <a:r>
              <a:rPr lang="en-US" sz="2000" dirty="0" err="1"/>
              <a:t>gelen</a:t>
            </a:r>
            <a:r>
              <a:rPr lang="en-US" sz="2000" dirty="0"/>
              <a:t> en </a:t>
            </a:r>
            <a:r>
              <a:rPr lang="en-US" sz="2000" dirty="0" err="1"/>
              <a:t>önemli</a:t>
            </a:r>
            <a:r>
              <a:rPr lang="en-US" sz="2000" dirty="0"/>
              <a:t> </a:t>
            </a:r>
            <a:r>
              <a:rPr lang="en-US" sz="2000" dirty="0" err="1"/>
              <a:t>özelliği</a:t>
            </a:r>
            <a:r>
              <a:rPr lang="en-US" sz="2000" dirty="0"/>
              <a:t> CSMA/CD </a:t>
            </a:r>
            <a:r>
              <a:rPr lang="en-US" sz="2000" dirty="0" err="1"/>
              <a:t>olarak</a:t>
            </a:r>
            <a:r>
              <a:rPr lang="en-US" sz="2000" dirty="0"/>
              <a:t> </a:t>
            </a:r>
            <a:r>
              <a:rPr lang="en-US" sz="2000" dirty="0" err="1"/>
              <a:t>adlandırılan</a:t>
            </a:r>
            <a:r>
              <a:rPr lang="en-US" sz="2000" dirty="0"/>
              <a:t> </a:t>
            </a:r>
            <a:r>
              <a:rPr lang="en-US" sz="2000" dirty="0" err="1"/>
              <a:t>tekniktir</a:t>
            </a:r>
            <a:r>
              <a:rPr lang="en-US" sz="2000" dirty="0"/>
              <a:t>. CSMA/CD </a:t>
            </a:r>
            <a:r>
              <a:rPr lang="en-US" sz="2000" dirty="0" err="1"/>
              <a:t>nin</a:t>
            </a:r>
            <a:r>
              <a:rPr lang="en-US" sz="2000" dirty="0"/>
              <a:t> </a:t>
            </a:r>
            <a:r>
              <a:rPr lang="en-US" sz="2000" dirty="0" err="1"/>
              <a:t>açılmış</a:t>
            </a:r>
            <a:r>
              <a:rPr lang="en-US" sz="2000" dirty="0"/>
              <a:t> </a:t>
            </a:r>
            <a:r>
              <a:rPr lang="en-US" sz="2000" dirty="0" err="1"/>
              <a:t>hali</a:t>
            </a:r>
            <a:r>
              <a:rPr lang="en-US" sz="2000" dirty="0"/>
              <a:t> Carrier Sense Multiple Access/Collision </a:t>
            </a:r>
            <a:r>
              <a:rPr lang="en-US" sz="2000" dirty="0" err="1"/>
              <a:t>Detect'in</a:t>
            </a:r>
            <a:r>
              <a:rPr lang="en-US" sz="2000" dirty="0"/>
              <a:t> </a:t>
            </a:r>
            <a:r>
              <a:rPr lang="en-US" sz="2000" dirty="0" err="1"/>
              <a:t>Taşıyıcı</a:t>
            </a:r>
            <a:r>
              <a:rPr lang="en-US" sz="2000" dirty="0"/>
              <a:t> </a:t>
            </a:r>
            <a:r>
              <a:rPr lang="en-US" sz="2000" dirty="0" err="1"/>
              <a:t>Sinyalin</a:t>
            </a:r>
            <a:r>
              <a:rPr lang="en-US" sz="2000" dirty="0"/>
              <a:t> </a:t>
            </a:r>
            <a:r>
              <a:rPr lang="en-US" sz="2000" dirty="0" err="1"/>
              <a:t>Algılanması</a:t>
            </a:r>
            <a:r>
              <a:rPr lang="en-US" sz="2000" dirty="0"/>
              <a:t>, </a:t>
            </a:r>
            <a:r>
              <a:rPr lang="en-US" sz="2000" dirty="0" err="1"/>
              <a:t>çoklu</a:t>
            </a:r>
            <a:r>
              <a:rPr lang="en-US" sz="2000" dirty="0"/>
              <a:t> </a:t>
            </a:r>
            <a:r>
              <a:rPr lang="en-US" sz="2000" dirty="0" err="1"/>
              <a:t>erişimce</a:t>
            </a:r>
            <a:r>
              <a:rPr lang="en-US" sz="2000" dirty="0"/>
              <a:t> </a:t>
            </a:r>
            <a:r>
              <a:rPr lang="en-US" sz="2000" dirty="0" err="1"/>
              <a:t>çarpışmanın</a:t>
            </a:r>
            <a:r>
              <a:rPr lang="en-US" sz="2000" dirty="0"/>
              <a:t> </a:t>
            </a:r>
            <a:r>
              <a:rPr lang="en-US" sz="2000" dirty="0" err="1"/>
              <a:t>tespiti</a:t>
            </a:r>
            <a:r>
              <a:rPr lang="en-US" sz="2000" dirty="0"/>
              <a:t>). </a:t>
            </a:r>
            <a:r>
              <a:rPr lang="en-US" sz="2000" dirty="0" err="1"/>
              <a:t>Taşıyıcı</a:t>
            </a:r>
            <a:r>
              <a:rPr lang="en-US" sz="2000" dirty="0"/>
              <a:t> </a:t>
            </a:r>
            <a:r>
              <a:rPr lang="en-US" sz="2000" dirty="0" err="1"/>
              <a:t>sinyalin</a:t>
            </a:r>
            <a:r>
              <a:rPr lang="en-US" sz="2000" dirty="0"/>
              <a:t> </a:t>
            </a:r>
            <a:r>
              <a:rPr lang="en-US" sz="2000" dirty="0" err="1"/>
              <a:t>algılanması</a:t>
            </a:r>
            <a:r>
              <a:rPr lang="en-US" sz="2000" dirty="0"/>
              <a:t> -carrier </a:t>
            </a:r>
            <a:r>
              <a:rPr lang="en-US" sz="2000" dirty="0" err="1"/>
              <a:t>sence</a:t>
            </a:r>
            <a:r>
              <a:rPr lang="en-US" sz="2000" dirty="0"/>
              <a:t>- </a:t>
            </a:r>
            <a:r>
              <a:rPr lang="en-US" sz="2000" dirty="0" err="1"/>
              <a:t>ağ</a:t>
            </a:r>
            <a:r>
              <a:rPr lang="en-US" sz="2000" dirty="0"/>
              <a:t> </a:t>
            </a:r>
            <a:r>
              <a:rPr lang="en-US" sz="2000" dirty="0" err="1"/>
              <a:t>kartının</a:t>
            </a:r>
            <a:r>
              <a:rPr lang="en-US" sz="2000" dirty="0"/>
              <a:t> </a:t>
            </a:r>
            <a:r>
              <a:rPr lang="en-US" sz="2000" dirty="0" err="1"/>
              <a:t>kablodan</a:t>
            </a:r>
            <a:r>
              <a:rPr lang="en-US" sz="2000" dirty="0"/>
              <a:t> </a:t>
            </a:r>
            <a:r>
              <a:rPr lang="en-US" sz="2000" dirty="0" err="1"/>
              <a:t>bilgi</a:t>
            </a:r>
            <a:r>
              <a:rPr lang="en-US" sz="2000" dirty="0"/>
              <a:t> transfer </a:t>
            </a:r>
            <a:r>
              <a:rPr lang="en-US" sz="2000" dirty="0" err="1"/>
              <a:t>etmeden</a:t>
            </a:r>
            <a:r>
              <a:rPr lang="en-US" sz="2000" dirty="0"/>
              <a:t> </a:t>
            </a:r>
            <a:r>
              <a:rPr lang="en-US" sz="2000" dirty="0" err="1"/>
              <a:t>önce</a:t>
            </a:r>
            <a:r>
              <a:rPr lang="en-US" sz="2000" dirty="0"/>
              <a:t> </a:t>
            </a:r>
            <a:r>
              <a:rPr lang="en-US" sz="2000" dirty="0" err="1"/>
              <a:t>belirli</a:t>
            </a:r>
            <a:r>
              <a:rPr lang="en-US" sz="2000" dirty="0"/>
              <a:t> </a:t>
            </a:r>
            <a:r>
              <a:rPr lang="en-US" sz="2000" dirty="0" err="1"/>
              <a:t>bir</a:t>
            </a:r>
            <a:r>
              <a:rPr lang="en-US" sz="2000" dirty="0"/>
              <a:t> </a:t>
            </a:r>
            <a:r>
              <a:rPr lang="en-US" sz="2000" dirty="0" err="1"/>
              <a:t>süre</a:t>
            </a:r>
            <a:r>
              <a:rPr lang="en-US" sz="2000" dirty="0"/>
              <a:t> </a:t>
            </a:r>
            <a:r>
              <a:rPr lang="en-US" sz="2000" dirty="0" err="1"/>
              <a:t>hattı</a:t>
            </a:r>
            <a:r>
              <a:rPr lang="en-US" sz="2000" dirty="0"/>
              <a:t> </a:t>
            </a:r>
            <a:r>
              <a:rPr lang="en-US" sz="2000" dirty="0" err="1"/>
              <a:t>dinlediği</a:t>
            </a:r>
            <a:r>
              <a:rPr lang="en-US" sz="2000" dirty="0"/>
              <a:t> </a:t>
            </a:r>
            <a:r>
              <a:rPr lang="en-US" sz="2000" dirty="0" err="1"/>
              <a:t>anlamına</a:t>
            </a:r>
            <a:r>
              <a:rPr lang="en-US" sz="2000" dirty="0"/>
              <a:t> da </a:t>
            </a:r>
            <a:r>
              <a:rPr lang="en-US" sz="2000" dirty="0" err="1"/>
              <a:t>gelir</a:t>
            </a:r>
            <a:r>
              <a:rPr lang="en-US" sz="2000" dirty="0"/>
              <a:t>. </a:t>
            </a:r>
            <a:endParaRPr lang="tr-TR" sz="2000" dirty="0"/>
          </a:p>
          <a:p>
            <a:r>
              <a:rPr lang="en-US" sz="2000" dirty="0"/>
              <a:t>temelidir.1972 </a:t>
            </a:r>
            <a:r>
              <a:rPr lang="en-US" sz="2000" dirty="0" err="1"/>
              <a:t>yılında</a:t>
            </a:r>
            <a:r>
              <a:rPr lang="en-US" sz="2000" dirty="0"/>
              <a:t> XEROX </a:t>
            </a:r>
            <a:r>
              <a:rPr lang="en-US" sz="2000" dirty="0" err="1"/>
              <a:t>firması</a:t>
            </a:r>
            <a:r>
              <a:rPr lang="en-US" sz="2000" dirty="0"/>
              <a:t> </a:t>
            </a:r>
            <a:r>
              <a:rPr lang="en-US" sz="2000" dirty="0" err="1"/>
              <a:t>deneysel</a:t>
            </a:r>
            <a:r>
              <a:rPr lang="en-US" sz="2000" dirty="0"/>
              <a:t> </a:t>
            </a:r>
            <a:r>
              <a:rPr lang="en-US" sz="2000" dirty="0" err="1"/>
              <a:t>amaçlı</a:t>
            </a:r>
            <a:r>
              <a:rPr lang="en-US" sz="2000" dirty="0"/>
              <a:t> ilk </a:t>
            </a:r>
            <a:r>
              <a:rPr lang="en-US" sz="2000" dirty="0" err="1"/>
              <a:t>ethernet</a:t>
            </a:r>
            <a:r>
              <a:rPr lang="en-US" sz="2000" dirty="0"/>
              <a:t> </a:t>
            </a:r>
            <a:r>
              <a:rPr lang="en-US" sz="2000" dirty="0" err="1"/>
              <a:t>kartını</a:t>
            </a:r>
            <a:r>
              <a:rPr lang="en-US" sz="2000" dirty="0"/>
              <a:t> </a:t>
            </a:r>
            <a:r>
              <a:rPr lang="en-US" sz="2000" dirty="0" err="1"/>
              <a:t>üretti</a:t>
            </a:r>
            <a:r>
              <a:rPr lang="en-US" sz="2000" dirty="0"/>
              <a:t> </a:t>
            </a:r>
            <a:r>
              <a:rPr lang="en-US" sz="2000" dirty="0" err="1"/>
              <a:t>ve</a:t>
            </a:r>
            <a:r>
              <a:rPr lang="en-US" sz="2000" dirty="0"/>
              <a:t> 1975 </a:t>
            </a:r>
            <a:r>
              <a:rPr lang="en-US" sz="2000" dirty="0" err="1"/>
              <a:t>yılında</a:t>
            </a:r>
            <a:r>
              <a:rPr lang="en-US" sz="2000" dirty="0"/>
              <a:t> ilk </a:t>
            </a:r>
            <a:r>
              <a:rPr lang="en-US" sz="2000" dirty="0" err="1"/>
              <a:t>ethernet</a:t>
            </a:r>
            <a:r>
              <a:rPr lang="en-US" sz="2000" dirty="0"/>
              <a:t> </a:t>
            </a:r>
            <a:r>
              <a:rPr lang="en-US" sz="2000" dirty="0" err="1"/>
              <a:t>ürününü</a:t>
            </a:r>
            <a:r>
              <a:rPr lang="en-US" sz="2000" dirty="0"/>
              <a:t> </a:t>
            </a:r>
            <a:r>
              <a:rPr lang="en-US" sz="2000" dirty="0" err="1"/>
              <a:t>piyasaya</a:t>
            </a:r>
            <a:r>
              <a:rPr lang="en-US" sz="2000" dirty="0"/>
              <a:t> </a:t>
            </a:r>
            <a:r>
              <a:rPr lang="en-US" sz="2000" dirty="0" err="1"/>
              <a:t>sürdü</a:t>
            </a:r>
            <a:r>
              <a:rPr lang="en-US" sz="2000" dirty="0"/>
              <a:t>. Bu </a:t>
            </a:r>
            <a:r>
              <a:rPr lang="en-US" sz="2000" dirty="0" err="1"/>
              <a:t>ürünün</a:t>
            </a:r>
            <a:r>
              <a:rPr lang="en-US" sz="2000" dirty="0"/>
              <a:t> </a:t>
            </a:r>
            <a:r>
              <a:rPr lang="en-US" sz="2000" dirty="0" err="1"/>
              <a:t>orijinal</a:t>
            </a:r>
            <a:r>
              <a:rPr lang="en-US" sz="2000" dirty="0"/>
              <a:t> </a:t>
            </a:r>
            <a:r>
              <a:rPr lang="en-US" sz="2000" dirty="0" err="1"/>
              <a:t>versiyonu</a:t>
            </a:r>
            <a:r>
              <a:rPr lang="en-US" sz="2000" dirty="0"/>
              <a:t> 2.95 Mbps </a:t>
            </a:r>
            <a:r>
              <a:rPr lang="en-US" sz="2000" dirty="0" err="1"/>
              <a:t>hızında</a:t>
            </a:r>
            <a:r>
              <a:rPr lang="en-US" sz="2000" dirty="0"/>
              <a:t> 1km </a:t>
            </a:r>
            <a:r>
              <a:rPr lang="en-US" sz="2000" dirty="0" err="1"/>
              <a:t>kablo</a:t>
            </a:r>
            <a:r>
              <a:rPr lang="en-US" sz="2000" dirty="0"/>
              <a:t> </a:t>
            </a:r>
            <a:r>
              <a:rPr lang="en-US" sz="2000" dirty="0" err="1"/>
              <a:t>ile</a:t>
            </a:r>
            <a:r>
              <a:rPr lang="en-US" sz="2000" dirty="0"/>
              <a:t> 100 den </a:t>
            </a:r>
            <a:r>
              <a:rPr lang="en-US" sz="2000" dirty="0" err="1"/>
              <a:t>fazla</a:t>
            </a:r>
            <a:r>
              <a:rPr lang="en-US" sz="2000" dirty="0"/>
              <a:t> </a:t>
            </a:r>
            <a:r>
              <a:rPr lang="en-US" sz="2000" dirty="0" err="1"/>
              <a:t>bilgisayarı</a:t>
            </a:r>
            <a:r>
              <a:rPr lang="en-US" sz="2000" dirty="0"/>
              <a:t> </a:t>
            </a:r>
            <a:r>
              <a:rPr lang="en-US" sz="2000" dirty="0" err="1"/>
              <a:t>birbirine</a:t>
            </a:r>
            <a:r>
              <a:rPr lang="en-US" sz="2000" dirty="0"/>
              <a:t> </a:t>
            </a:r>
            <a:r>
              <a:rPr lang="en-US" sz="2000" dirty="0" err="1"/>
              <a:t>bağlamak</a:t>
            </a:r>
            <a:r>
              <a:rPr lang="en-US" sz="2000" dirty="0"/>
              <a:t> </a:t>
            </a:r>
            <a:r>
              <a:rPr lang="en-US" sz="2000" dirty="0" err="1"/>
              <a:t>üzere</a:t>
            </a:r>
            <a:r>
              <a:rPr lang="en-US" sz="2000" dirty="0"/>
              <a:t> </a:t>
            </a:r>
            <a:r>
              <a:rPr lang="en-US" sz="2000" dirty="0" err="1"/>
              <a:t>tasarlanmıştı</a:t>
            </a:r>
            <a:r>
              <a:rPr lang="en-US" sz="2000" dirty="0"/>
              <a:t>. XEROX </a:t>
            </a:r>
            <a:r>
              <a:rPr lang="en-US" sz="2000" dirty="0" err="1"/>
              <a:t>ethernet</a:t>
            </a:r>
            <a:r>
              <a:rPr lang="en-US" sz="2000" dirty="0"/>
              <a:t> </a:t>
            </a:r>
            <a:r>
              <a:rPr lang="en-US" sz="2000" dirty="0" err="1"/>
              <a:t>kartı</a:t>
            </a:r>
            <a:r>
              <a:rPr lang="en-US" sz="2000" dirty="0"/>
              <a:t> </a:t>
            </a:r>
            <a:r>
              <a:rPr lang="en-US" sz="2000" dirty="0" err="1"/>
              <a:t>çok</a:t>
            </a:r>
            <a:r>
              <a:rPr lang="en-US" sz="2000" dirty="0"/>
              <a:t> </a:t>
            </a:r>
            <a:r>
              <a:rPr lang="en-US" sz="2000" dirty="0" err="1"/>
              <a:t>başarılı</a:t>
            </a:r>
            <a:r>
              <a:rPr lang="en-US" sz="2000" dirty="0"/>
              <a:t> </a:t>
            </a:r>
            <a:r>
              <a:rPr lang="en-US" sz="2000" dirty="0" err="1"/>
              <a:t>oldu</a:t>
            </a:r>
            <a:r>
              <a:rPr lang="en-US" sz="2000" dirty="0"/>
              <a:t>. Intel, Xerox </a:t>
            </a:r>
            <a:r>
              <a:rPr lang="en-US" sz="2000" dirty="0" err="1"/>
              <a:t>ve</a:t>
            </a:r>
            <a:r>
              <a:rPr lang="en-US" sz="2000" dirty="0"/>
              <a:t> Digital 10 Mbps </a:t>
            </a:r>
            <a:r>
              <a:rPr lang="en-US" sz="2000" dirty="0" err="1"/>
              <a:t>ethernet</a:t>
            </a:r>
            <a:r>
              <a:rPr lang="en-US" sz="2000" dirty="0"/>
              <a:t> </a:t>
            </a:r>
            <a:r>
              <a:rPr lang="en-US" sz="2000" dirty="0" err="1"/>
              <a:t>konusunda</a:t>
            </a:r>
            <a:r>
              <a:rPr lang="en-US" sz="2000" dirty="0"/>
              <a:t> </a:t>
            </a:r>
            <a:r>
              <a:rPr lang="en-US" sz="2000" dirty="0" err="1"/>
              <a:t>yeni</a:t>
            </a:r>
            <a:r>
              <a:rPr lang="en-US" sz="2000" dirty="0"/>
              <a:t> </a:t>
            </a:r>
            <a:r>
              <a:rPr lang="en-US" sz="2000" dirty="0" err="1"/>
              <a:t>bir</a:t>
            </a:r>
            <a:r>
              <a:rPr lang="en-US" sz="2000" dirty="0"/>
              <a:t> </a:t>
            </a:r>
            <a:r>
              <a:rPr lang="en-US" sz="2000" dirty="0" err="1"/>
              <a:t>standart</a:t>
            </a:r>
            <a:r>
              <a:rPr lang="en-US" sz="2000" dirty="0"/>
              <a:t> </a:t>
            </a:r>
            <a:r>
              <a:rPr lang="en-US" sz="2000" dirty="0" err="1"/>
              <a:t>getirdiler</a:t>
            </a:r>
            <a:r>
              <a:rPr lang="en-US" sz="2000" dirty="0"/>
              <a:t>. </a:t>
            </a:r>
            <a:endParaRPr lang="tr-TR" sz="2000" dirty="0"/>
          </a:p>
        </p:txBody>
      </p:sp>
    </p:spTree>
    <p:extLst>
      <p:ext uri="{BB962C8B-B14F-4D97-AF65-F5344CB8AC3E}">
        <p14:creationId xmlns:p14="http://schemas.microsoft.com/office/powerpoint/2010/main" val="18977768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p:txBody>
          <a:bodyPr/>
          <a:lstStyle/>
          <a:p>
            <a:r>
              <a:rPr lang="tr-TR" dirty="0" smtClean="0"/>
              <a:t>Bilgisayar ağı nedir?</a:t>
            </a:r>
          </a:p>
          <a:p>
            <a:r>
              <a:rPr lang="tr-TR" dirty="0" smtClean="0"/>
              <a:t>Bağlantı araçları</a:t>
            </a:r>
          </a:p>
          <a:p>
            <a:r>
              <a:rPr lang="tr-TR" dirty="0" smtClean="0"/>
              <a:t>Topolojiler</a:t>
            </a:r>
          </a:p>
          <a:p>
            <a:r>
              <a:rPr lang="tr-TR" dirty="0" smtClean="0"/>
              <a:t>Ağ türleri</a:t>
            </a:r>
          </a:p>
          <a:p>
            <a:r>
              <a:rPr lang="tr-TR" dirty="0" smtClean="0"/>
              <a:t>Bağlantı ve iletişim elemanları</a:t>
            </a:r>
          </a:p>
          <a:p>
            <a:r>
              <a:rPr lang="tr-TR" dirty="0" smtClean="0"/>
              <a:t>Bilgisayar ağları nasıl doğdu</a:t>
            </a:r>
          </a:p>
          <a:p>
            <a:r>
              <a:rPr lang="tr-TR" dirty="0" smtClean="0"/>
              <a:t>Bilgisayar ağlarında bu gün</a:t>
            </a:r>
          </a:p>
          <a:p>
            <a:r>
              <a:rPr lang="tr-TR" dirty="0" smtClean="0"/>
              <a:t>Kablosuz ağlar</a:t>
            </a:r>
          </a:p>
          <a:p>
            <a:r>
              <a:rPr lang="tr-TR" dirty="0" smtClean="0"/>
              <a:t>Şimdiki zaman ve gelecek</a:t>
            </a:r>
            <a:endParaRPr lang="tr-TR" dirty="0"/>
          </a:p>
        </p:txBody>
      </p:sp>
      <p:sp>
        <p:nvSpPr>
          <p:cNvPr id="2" name="Başlık 1"/>
          <p:cNvSpPr>
            <a:spLocks noGrp="1"/>
          </p:cNvSpPr>
          <p:nvPr>
            <p:ph type="title"/>
          </p:nvPr>
        </p:nvSpPr>
        <p:spPr/>
        <p:txBody>
          <a:bodyPr/>
          <a:lstStyle/>
          <a:p>
            <a:r>
              <a:rPr lang="tr-TR" dirty="0" smtClean="0"/>
              <a:t>KONU BAŞLIKLARI</a:t>
            </a:r>
            <a:endParaRPr lang="tr-TR" dirty="0"/>
          </a:p>
        </p:txBody>
      </p:sp>
    </p:spTree>
    <p:extLst>
      <p:ext uri="{BB962C8B-B14F-4D97-AF65-F5344CB8AC3E}">
        <p14:creationId xmlns:p14="http://schemas.microsoft.com/office/powerpoint/2010/main" val="41118278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p:txBody>
          <a:bodyPr/>
          <a:lstStyle/>
          <a:p>
            <a:r>
              <a:rPr lang="tr-TR" dirty="0"/>
              <a:t> </a:t>
            </a:r>
            <a:r>
              <a:rPr lang="tr-TR" sz="2000" b="1" dirty="0"/>
              <a:t>1980'li yılların basında Uluslararası Standartlar Organizasyonu bilgisayar sistemlerinin birbirleri ile olan iletişiminde ortak bir yapıya ulaşmak yönünde çabaları sonuca bağlamak için bir çalışma başlatmıştır. Bu çalışmalar sonucunda 1984 yılında Acık Sistem Bağlantıları referans modeli ortaya çıkarılmıştır. Bu model sayesinde değişik bilgisayar firmalarının ürettikleri bilgisayarlar arasındaki iletişimi bir standarda oturtmak ve farklı standartlar arası uyumsuzluk sebebi ile ortaya çıkan iletişim sorununu ortadan kaldırmak hedeflenmiştir.</a:t>
            </a:r>
            <a:endParaRPr lang="tr-TR" sz="2000" dirty="0"/>
          </a:p>
        </p:txBody>
      </p:sp>
    </p:spTree>
    <p:extLst>
      <p:ext uri="{BB962C8B-B14F-4D97-AF65-F5344CB8AC3E}">
        <p14:creationId xmlns:p14="http://schemas.microsoft.com/office/powerpoint/2010/main" val="18977768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sz="quarter" idx="13"/>
          </p:nvPr>
        </p:nvSpPr>
        <p:spPr/>
        <p:txBody>
          <a:bodyPr/>
          <a:lstStyle/>
          <a:p>
            <a:r>
              <a:rPr lang="tr-TR" dirty="0"/>
              <a:t>Yaygınlığı her geçen gün artan Internet ve ağ teknolojileri, hayatımızda 18. </a:t>
            </a:r>
            <a:r>
              <a:rPr lang="tr-TR" dirty="0" err="1"/>
              <a:t>yy'daki</a:t>
            </a:r>
            <a:r>
              <a:rPr lang="tr-TR" dirty="0"/>
              <a:t> sanayi devriminin getirdiğine benzer çapta etkilere sahip. Gittikçe artan hızlarla birbirlerine bağlanan bilgisayarlar, dünyanın herhangi bir köşesinden tam bir bilgi okyanusuna açılmamızı sağlıyor. Bu yazımızda, bütün bunları yapabilmenizi sağlayan ağ teknolojilerinin geçmişine kısaca değineceğiz.</a:t>
            </a:r>
          </a:p>
          <a:p>
            <a:endParaRPr lang="tr-TR" dirty="0"/>
          </a:p>
        </p:txBody>
      </p:sp>
      <p:sp>
        <p:nvSpPr>
          <p:cNvPr id="3" name="Başlık 2"/>
          <p:cNvSpPr>
            <a:spLocks noGrp="1"/>
          </p:cNvSpPr>
          <p:nvPr>
            <p:ph type="title"/>
          </p:nvPr>
        </p:nvSpPr>
        <p:spPr/>
        <p:txBody>
          <a:bodyPr/>
          <a:lstStyle/>
          <a:p>
            <a:r>
              <a:rPr lang="tr-TR" dirty="0" smtClean="0"/>
              <a:t>Bilgisayar ağlarında bu gün</a:t>
            </a:r>
            <a:endParaRPr lang="tr-TR" dirty="0"/>
          </a:p>
        </p:txBody>
      </p:sp>
      <p:pic>
        <p:nvPicPr>
          <p:cNvPr id="4" name="Resim 3" descr="Ağ Yapıları">
            <a:hlinkClick r:id="rId2"/>
          </p:cNvPr>
          <p:cNvPicPr/>
          <p:nvPr/>
        </p:nvPicPr>
        <p:blipFill>
          <a:blip r:embed="rId3" cstate="print"/>
          <a:srcRect/>
          <a:stretch>
            <a:fillRect/>
          </a:stretch>
        </p:blipFill>
        <p:spPr bwMode="auto">
          <a:xfrm>
            <a:off x="3563888" y="3284984"/>
            <a:ext cx="4464496" cy="3190851"/>
          </a:xfrm>
          <a:prstGeom prst="rect">
            <a:avLst/>
          </a:prstGeom>
          <a:noFill/>
          <a:ln w="9525">
            <a:noFill/>
            <a:miter lim="800000"/>
            <a:headEnd/>
            <a:tailEnd/>
          </a:ln>
        </p:spPr>
      </p:pic>
    </p:spTree>
    <p:extLst>
      <p:ext uri="{BB962C8B-B14F-4D97-AF65-F5344CB8AC3E}">
        <p14:creationId xmlns:p14="http://schemas.microsoft.com/office/powerpoint/2010/main" val="34925995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sz="quarter" idx="13"/>
          </p:nvPr>
        </p:nvSpPr>
        <p:spPr/>
        <p:txBody>
          <a:bodyPr>
            <a:normAutofit lnSpcReduction="10000"/>
          </a:bodyPr>
          <a:lstStyle/>
          <a:p>
            <a:r>
              <a:rPr lang="tr-TR" dirty="0"/>
              <a:t>Bugünkü ağ ve internet teknolojilerinin temeli 1950 ve 1960'larda, nükleer saldırılardan etkilenmeyecek bir askeri komuta kontrol sisteminin tasarlanmasına dayanıyor. O zamana kadar telefon hatları üzerinden yürütülen komuta kontrol işlemleri, telefon hatlarının kilit noktalarına verilecek zararlarla devre dışı bırakılabilirdi, yeni sistem ise ağır hasar alsa bile hasarsız noktalar arasında iletişimi sağlayabilmeliydi. Bunun çözümü olarak iletişim hatlarını merkezi noktalardan çıkartmak yerine; birbiriyle iletişim kuracak uç noktalar, pek çok ara bağlantı ile çok sayıda başka noktaya bağlanacaktı. Ara bağlantı noktalarından bir tanesi bile çalışsa, buradan yola çıkılarak halen çalışan diğer yerlerle iletişim kurulabilecekti. Bu sistemin ilk </a:t>
            </a:r>
            <a:r>
              <a:rPr lang="tr-TR" dirty="0" err="1"/>
              <a:t>uygulması</a:t>
            </a:r>
            <a:r>
              <a:rPr lang="tr-TR" dirty="0"/>
              <a:t> Amerika'da, 1969 yılında ARPANET adıyla çalışmaya başladı, ve ilk bağlantı dört üniversite arasında yapıldı ve bağlanan kuruluş sayısı kısa süre içinde arttı. Bu genişleyen ağ 1980'li yıllarda dünya üzerindeki pek çok ülkeyi, akademik kurumları ve ticari şirketleri kapsayan Internet haline geldi. Askeri komuta kontrolü sağlamak amacıyla başlayan sistem, dünyanın her köşesiyle iletişim kurmamızı sağlayan ve hayatın her alanını etkileyen bir kavrama dönüştü.</a:t>
            </a:r>
          </a:p>
          <a:p>
            <a:endParaRPr lang="tr-TR" dirty="0"/>
          </a:p>
        </p:txBody>
      </p:sp>
    </p:spTree>
    <p:extLst>
      <p:ext uri="{BB962C8B-B14F-4D97-AF65-F5344CB8AC3E}">
        <p14:creationId xmlns:p14="http://schemas.microsoft.com/office/powerpoint/2010/main" val="15814614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descr="Eşeksenli Kablo">
            <a:hlinkClick r:id="rId2"/>
          </p:cNvPr>
          <p:cNvPicPr>
            <a:picLocks noGrp="1"/>
          </p:cNvPicPr>
          <p:nvPr>
            <p:ph sz="quarter" idx="13"/>
          </p:nvPr>
        </p:nvPicPr>
        <p:blipFill>
          <a:blip r:embed="rId3" cstate="print"/>
          <a:srcRect/>
          <a:stretch>
            <a:fillRect/>
          </a:stretch>
        </p:blipFill>
        <p:spPr bwMode="auto">
          <a:xfrm>
            <a:off x="179512" y="260648"/>
            <a:ext cx="5040560" cy="3312368"/>
          </a:xfrm>
          <a:prstGeom prst="rect">
            <a:avLst/>
          </a:prstGeom>
          <a:noFill/>
          <a:ln w="9525">
            <a:noFill/>
            <a:miter lim="800000"/>
            <a:headEnd/>
            <a:tailEnd/>
          </a:ln>
        </p:spPr>
      </p:pic>
      <p:sp>
        <p:nvSpPr>
          <p:cNvPr id="5" name="Dikdörtgen 4"/>
          <p:cNvSpPr/>
          <p:nvPr/>
        </p:nvSpPr>
        <p:spPr>
          <a:xfrm>
            <a:off x="395536" y="4335056"/>
            <a:ext cx="8280920" cy="1631216"/>
          </a:xfrm>
          <a:prstGeom prst="rect">
            <a:avLst/>
          </a:prstGeom>
        </p:spPr>
        <p:txBody>
          <a:bodyPr wrap="square">
            <a:spAutoFit/>
          </a:bodyPr>
          <a:lstStyle/>
          <a:p>
            <a:r>
              <a:rPr lang="tr-TR" sz="2000" dirty="0"/>
              <a:t>Dünya çapında küresel bir ağ olan Internet yanında, bir kurumun içindeki bilgisayarları birbirine bağlayan yerel ağlar mevcuttur. Bu yerel ağların ilki, Hawaii adalarında 1970'lerin başında ortaya çıkmıştır. Uzaktaki adaları, Honolulu adasındaki Hawaii Üniversitesi ana bilgisayarına bağlayabilmek için telsizler kullanılmıştır, ancak kablo kullanmadan çalışan ağların </a:t>
            </a:r>
          </a:p>
        </p:txBody>
      </p:sp>
    </p:spTree>
    <p:extLst>
      <p:ext uri="{BB962C8B-B14F-4D97-AF65-F5344CB8AC3E}">
        <p14:creationId xmlns:p14="http://schemas.microsoft.com/office/powerpoint/2010/main" val="22394009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descr="Vampir Tapa">
            <a:hlinkClick r:id="rId2"/>
          </p:cNvPr>
          <p:cNvPicPr>
            <a:picLocks noGrp="1"/>
          </p:cNvPicPr>
          <p:nvPr>
            <p:ph sz="quarter" idx="13"/>
          </p:nvPr>
        </p:nvPicPr>
        <p:blipFill>
          <a:blip r:embed="rId3" cstate="print"/>
          <a:srcRect/>
          <a:stretch>
            <a:fillRect/>
          </a:stretch>
        </p:blipFill>
        <p:spPr bwMode="auto">
          <a:xfrm>
            <a:off x="1115616" y="764704"/>
            <a:ext cx="6840760" cy="5616624"/>
          </a:xfrm>
          <a:prstGeom prst="rect">
            <a:avLst/>
          </a:prstGeom>
          <a:noFill/>
          <a:ln w="9525">
            <a:noFill/>
            <a:miter lim="800000"/>
            <a:headEnd/>
            <a:tailEnd/>
          </a:ln>
        </p:spPr>
      </p:pic>
    </p:spTree>
    <p:extLst>
      <p:ext uri="{BB962C8B-B14F-4D97-AF65-F5344CB8AC3E}">
        <p14:creationId xmlns:p14="http://schemas.microsoft.com/office/powerpoint/2010/main" val="207696241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sz="quarter" idx="13"/>
          </p:nvPr>
        </p:nvSpPr>
        <p:spPr>
          <a:xfrm>
            <a:off x="352426" y="332656"/>
            <a:ext cx="7680960" cy="5854784"/>
          </a:xfrm>
        </p:spPr>
        <p:txBody>
          <a:bodyPr>
            <a:normAutofit/>
          </a:bodyPr>
          <a:lstStyle/>
          <a:p>
            <a:r>
              <a:rPr lang="tr-TR" sz="2000" dirty="0"/>
              <a:t> Karşılaştırmak gerekirse, bugünkü ADSL bağlantılarının hızı 0.5 ile 4 </a:t>
            </a:r>
            <a:r>
              <a:rPr lang="tr-TR" sz="2000" dirty="0" err="1"/>
              <a:t>Mbps</a:t>
            </a:r>
            <a:r>
              <a:rPr lang="tr-TR" sz="2000" dirty="0"/>
              <a:t> arasında değişmektedir.</a:t>
            </a:r>
          </a:p>
          <a:p>
            <a:r>
              <a:rPr lang="tr-TR" sz="2000" dirty="0"/>
              <a:t>Daha sonra kullanılan yerel ağ sistemi ”</a:t>
            </a:r>
            <a:r>
              <a:rPr lang="tr-TR" sz="2000" i="1" dirty="0"/>
              <a:t>ince </a:t>
            </a:r>
            <a:r>
              <a:rPr lang="tr-TR" sz="2000" i="1" dirty="0" err="1"/>
              <a:t>ethernet</a:t>
            </a:r>
            <a:r>
              <a:rPr lang="tr-TR" sz="2000" dirty="0"/>
              <a:t>” olarak adlandırılıp 10Base2 standardını oluşturmuştur. Buradaki fark, kullanılan kablonun daha ince olması ve kolay bükülebilmesidir. Ayrıca vampir tapa yerine BNC fişi denilen yuvarlak fişler kullanılmıştır. BNC fişleri vampir tapaya göre daha pratiktir ve daha seyrek bozulur.</a:t>
            </a:r>
          </a:p>
          <a:p>
            <a:r>
              <a:rPr lang="tr-TR" sz="2000" dirty="0"/>
              <a:t>İnce </a:t>
            </a:r>
            <a:r>
              <a:rPr lang="tr-TR" sz="2000" dirty="0" err="1"/>
              <a:t>ethernet</a:t>
            </a:r>
            <a:r>
              <a:rPr lang="tr-TR" sz="2000" dirty="0"/>
              <a:t> ve kalın </a:t>
            </a:r>
            <a:r>
              <a:rPr lang="tr-TR" sz="2000" dirty="0" err="1"/>
              <a:t>ethernet</a:t>
            </a:r>
            <a:r>
              <a:rPr lang="tr-TR" sz="2000" dirty="0"/>
              <a:t> sistemlerinin sorunu, bütün bilgisayarların aynı kablo üzerinden bağlanmasıdır. Kabloda meydana gelen kopukluklar, vampir tapalardan ya da BNC fişlerinden kaynaklanan sorunlar bu iki ağ teknolojisini bakımı zor bir sistem haline getirmiş, yeni teknolojilerin geliştirilmesine yol açmıştır. Bu sorunların çoğunu çözen sistem ise merkezi sistem ve yıldız yapısı olmuştur.</a:t>
            </a:r>
          </a:p>
          <a:p>
            <a:endParaRPr lang="tr-TR" dirty="0"/>
          </a:p>
        </p:txBody>
      </p:sp>
    </p:spTree>
    <p:extLst>
      <p:ext uri="{BB962C8B-B14F-4D97-AF65-F5344CB8AC3E}">
        <p14:creationId xmlns:p14="http://schemas.microsoft.com/office/powerpoint/2010/main" val="392729744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descr="RJ-45 ve Burulmuş Çiftli Kablo">
            <a:hlinkClick r:id="rId2"/>
          </p:cNvPr>
          <p:cNvPicPr>
            <a:picLocks noGrp="1"/>
          </p:cNvPicPr>
          <p:nvPr>
            <p:ph sz="quarter" idx="13"/>
          </p:nvPr>
        </p:nvPicPr>
        <p:blipFill>
          <a:blip r:embed="rId3" cstate="print"/>
          <a:srcRect/>
          <a:stretch>
            <a:fillRect/>
          </a:stretch>
        </p:blipFill>
        <p:spPr bwMode="auto">
          <a:xfrm>
            <a:off x="0" y="476672"/>
            <a:ext cx="8208912" cy="4968552"/>
          </a:xfrm>
          <a:prstGeom prst="rect">
            <a:avLst/>
          </a:prstGeom>
          <a:noFill/>
          <a:ln w="9525">
            <a:noFill/>
            <a:miter lim="800000"/>
            <a:headEnd/>
            <a:tailEnd/>
          </a:ln>
        </p:spPr>
      </p:pic>
    </p:spTree>
    <p:extLst>
      <p:ext uri="{BB962C8B-B14F-4D97-AF65-F5344CB8AC3E}">
        <p14:creationId xmlns:p14="http://schemas.microsoft.com/office/powerpoint/2010/main" val="33508046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sz="quarter" idx="13"/>
          </p:nvPr>
        </p:nvSpPr>
        <p:spPr/>
        <p:txBody>
          <a:bodyPr/>
          <a:lstStyle/>
          <a:p>
            <a:r>
              <a:rPr lang="tr-TR" dirty="0"/>
              <a:t>10Base-T adı verilen sistemde daha öncekilerin aksine bir merkez mevcuttur. </a:t>
            </a:r>
            <a:r>
              <a:rPr lang="tr-TR" dirty="0" err="1"/>
              <a:t>Hub</a:t>
            </a:r>
            <a:r>
              <a:rPr lang="tr-TR" dirty="0"/>
              <a:t> adı verilen bu merkezden bütün bilgisayarlara teker teker hatlar çekilir ve sistemdeki kabloların düzeni bir yıldız şeklindeymiş gibi hayal edilebilir. Kullanılan kablolama daha önceki sistemlerdeki </a:t>
            </a:r>
            <a:r>
              <a:rPr lang="tr-TR" dirty="0" err="1"/>
              <a:t>eşeksenli</a:t>
            </a:r>
            <a:r>
              <a:rPr lang="tr-TR" dirty="0"/>
              <a:t> kablodan farklıdır, binalarda zaten telefon hatları için kullanılmakta olan burulmuş çiftli kablo(</a:t>
            </a:r>
            <a:r>
              <a:rPr lang="tr-TR" dirty="0" err="1"/>
              <a:t>twisted</a:t>
            </a:r>
            <a:r>
              <a:rPr lang="tr-TR" dirty="0"/>
              <a:t> </a:t>
            </a:r>
            <a:r>
              <a:rPr lang="tr-TR" dirty="0" err="1"/>
              <a:t>pair</a:t>
            </a:r>
            <a:r>
              <a:rPr lang="tr-TR" dirty="0"/>
              <a:t>) kullanılmaktadır. Binalardaki fazladan çekilmiş telefon kablolarını yerel ağ iletişimi için kullanabilmek büyük bir kolaylık olmuş, bu sistem büyük yaygınlık kazanmış ve daha önceki yerel ağ sistemleri tercih edilmez olmuştur. İlk başlarda 10Mbps hızındaki sistem, burulmuş çiftli kabloların yenilenmesiyle 100Mbps(100Base-T) ve 1000Mbps(1000Base-T) hızlarına çıkabilmiştir. </a:t>
            </a:r>
          </a:p>
          <a:p>
            <a:r>
              <a:rPr lang="tr-TR" dirty="0"/>
              <a:t>Yıldız yapısında, merkezdeki </a:t>
            </a:r>
            <a:r>
              <a:rPr lang="tr-TR" dirty="0" err="1"/>
              <a:t>hub</a:t>
            </a:r>
            <a:r>
              <a:rPr lang="tr-TR" dirty="0"/>
              <a:t> cihazları ilk başlarda basit cihazlardı ve ağdaki bir bilgisayardan gelen veriyi diğer bilgisayarların tümüne gönderirlerdi. Daha sonra kullanılmaya başlayan ağ anahtarlama cihazları(</a:t>
            </a:r>
            <a:r>
              <a:rPr lang="tr-TR" dirty="0" err="1"/>
              <a:t>switch</a:t>
            </a:r>
            <a:r>
              <a:rPr lang="tr-TR" dirty="0"/>
              <a:t>) daha gelişmiştir. Bunlar ağa bağlı bilgisayarları </a:t>
            </a:r>
          </a:p>
        </p:txBody>
      </p:sp>
    </p:spTree>
    <p:extLst>
      <p:ext uri="{BB962C8B-B14F-4D97-AF65-F5344CB8AC3E}">
        <p14:creationId xmlns:p14="http://schemas.microsoft.com/office/powerpoint/2010/main" val="36868703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descr="Fiberoptik Kablo">
            <a:hlinkClick r:id="rId2"/>
          </p:cNvPr>
          <p:cNvPicPr>
            <a:picLocks noGrp="1"/>
          </p:cNvPicPr>
          <p:nvPr>
            <p:ph sz="quarter" idx="13"/>
          </p:nvPr>
        </p:nvPicPr>
        <p:blipFill>
          <a:blip r:embed="rId3" cstate="print"/>
          <a:srcRect/>
          <a:stretch>
            <a:fillRect/>
          </a:stretch>
        </p:blipFill>
        <p:spPr bwMode="auto">
          <a:xfrm>
            <a:off x="395536" y="476672"/>
            <a:ext cx="2794000" cy="2095500"/>
          </a:xfrm>
          <a:prstGeom prst="rect">
            <a:avLst/>
          </a:prstGeom>
          <a:noFill/>
          <a:ln w="9525">
            <a:noFill/>
            <a:miter lim="800000"/>
            <a:headEnd/>
            <a:tailEnd/>
          </a:ln>
        </p:spPr>
      </p:pic>
      <p:sp>
        <p:nvSpPr>
          <p:cNvPr id="5" name="Dikdörtgen 4"/>
          <p:cNvSpPr/>
          <p:nvPr/>
        </p:nvSpPr>
        <p:spPr>
          <a:xfrm>
            <a:off x="611560" y="3890306"/>
            <a:ext cx="7686600" cy="2862322"/>
          </a:xfrm>
          <a:prstGeom prst="rect">
            <a:avLst/>
          </a:prstGeom>
        </p:spPr>
        <p:txBody>
          <a:bodyPr wrap="square">
            <a:spAutoFit/>
          </a:bodyPr>
          <a:lstStyle/>
          <a:p>
            <a:r>
              <a:rPr lang="tr-TR" dirty="0"/>
              <a:t>Şimdiye kadarki sistemlerdeki kablolar bir iletkenin (çoğunlukla bakır) içinden geçen elektrik sinyallerine dayanıyordu. Diğer bir kablo teknolojisi fiber optik kablolardır. Fiber optik teknolojisi çok ince plastik ya da cam kablolardan ışık ileterek çalışır.</a:t>
            </a:r>
          </a:p>
          <a:p>
            <a:r>
              <a:rPr lang="tr-TR" dirty="0"/>
              <a:t>1970'lerde gelişmeye başlayan fiber optik teknolojisi, ışığın farklı maddelerden </a:t>
            </a:r>
            <a:r>
              <a:rPr lang="tr-TR" dirty="0" err="1"/>
              <a:t>geçerkenki</a:t>
            </a:r>
            <a:r>
              <a:rPr lang="tr-TR" dirty="0"/>
              <a:t> davranışlarını temel alır. Maddelerin kırılma indisine ve ışığın geliş açısına göre, ışık bir maddeden diğerine geçerken ya kırılır ya da yansıtılır. Örneğin ışık sudan havaya belli bir açıyla geçerken kırılır ve ışığın kırınımı olarak bildiğimiz durum gerçekleşir. Fiber kabloda ise ışığın belli bir açıyla cam ya da plastikten dışarı çıkmaya çalışırken yansımasından faydalanılır.</a:t>
            </a:r>
          </a:p>
        </p:txBody>
      </p:sp>
    </p:spTree>
    <p:extLst>
      <p:ext uri="{BB962C8B-B14F-4D97-AF65-F5344CB8AC3E}">
        <p14:creationId xmlns:p14="http://schemas.microsoft.com/office/powerpoint/2010/main" val="254724606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sz="quarter" idx="13"/>
          </p:nvPr>
        </p:nvSpPr>
        <p:spPr/>
        <p:txBody>
          <a:bodyPr>
            <a:normAutofit/>
          </a:bodyPr>
          <a:lstStyle/>
          <a:p>
            <a:r>
              <a:rPr lang="tr-TR" sz="2000" dirty="0"/>
              <a:t>Bir fiber kablonun çekirdek kısmı 8-50 mikrometre kalınlığındadır. 1 mikrometre, 1 milimetrenin binde biri kadardır. Karşılaştırmak için, bir insan saçı 17 ile 181 mikrometre arasındadır [*] Çekirdek kısmın etrafında yine cam ya da plastikten bir katman bulunur, ancak burada kullanılan malzeme çekirdekte kullanılandan farklı kırılma indisine sahiptir. Fiber kablonun yapımındaki malzeme seçimiyle ışığın kablo dışına en az kaçak vermesi, böylelikle çok uzun mesafeleri kat edebilmesi amaçlanmıştır.</a:t>
            </a:r>
          </a:p>
          <a:p>
            <a:r>
              <a:rPr lang="tr-TR" sz="2000" dirty="0"/>
              <a:t>10Base-T, 100Base-T ve 1000Base-T sistemlerinin fiber kablolarla çalışan türevleri vardır. Fiber kabloların bakır kablolara üstünlükleri; çok uzak mesafelere yükseltici olmadan ulaşabilmesi, elektromanyetik alanlardan etkilenmemesi, aynı hızı sağlayan bakır kablolara kıyasla ince ve hafif olması olarak sıralanabilir.</a:t>
            </a:r>
          </a:p>
        </p:txBody>
      </p:sp>
    </p:spTree>
    <p:extLst>
      <p:ext uri="{BB962C8B-B14F-4D97-AF65-F5344CB8AC3E}">
        <p14:creationId xmlns:p14="http://schemas.microsoft.com/office/powerpoint/2010/main" val="25472460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Metin Yer Tutucusu 10"/>
          <p:cNvSpPr>
            <a:spLocks noGrp="1"/>
          </p:cNvSpPr>
          <p:nvPr>
            <p:ph sz="quarter" idx="14"/>
          </p:nvPr>
        </p:nvSpPr>
        <p:spPr/>
        <p:txBody>
          <a:bodyPr/>
          <a:lstStyle/>
          <a:p>
            <a:endParaRPr lang="tr-TR" sz="2000" dirty="0" smtClean="0"/>
          </a:p>
          <a:p>
            <a:r>
              <a:rPr lang="tr-TR" sz="2000" dirty="0" smtClean="0"/>
              <a:t>Bilgisayar ağı (network), bilgisayarların bilgi ve kaynaklarını paylaşabilmeleri için oluşturulan yapıdır.</a:t>
            </a:r>
          </a:p>
          <a:p>
            <a:r>
              <a:rPr lang="tr-TR" sz="2000" dirty="0"/>
              <a:t>E</a:t>
            </a:r>
            <a:r>
              <a:rPr lang="tr-TR" sz="2000" dirty="0" smtClean="0"/>
              <a:t>n </a:t>
            </a:r>
            <a:r>
              <a:rPr lang="tr-TR" sz="2000" dirty="0"/>
              <a:t>büyük faydası yazılım ve donanım kaynaklarını ağ kullanıcıları tarafından ortak kullanılmasına izin vermesidir</a:t>
            </a:r>
          </a:p>
        </p:txBody>
      </p:sp>
      <p:pic>
        <p:nvPicPr>
          <p:cNvPr id="4" name="Resim 1" descr="Click to see real size"/>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tretch>
            <a:fillRect/>
          </a:stretch>
        </p:blipFill>
        <p:spPr bwMode="auto">
          <a:xfrm>
            <a:off x="352425" y="2309236"/>
            <a:ext cx="3886200" cy="25967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Başlık 9"/>
          <p:cNvSpPr>
            <a:spLocks noGrp="1"/>
          </p:cNvSpPr>
          <p:nvPr>
            <p:ph type="title"/>
          </p:nvPr>
        </p:nvSpPr>
        <p:spPr/>
        <p:txBody>
          <a:bodyPr/>
          <a:lstStyle/>
          <a:p>
            <a:r>
              <a:rPr lang="tr-TR" dirty="0" smtClean="0"/>
              <a:t>Bilgisayar ağı nedir ?</a:t>
            </a:r>
            <a:endParaRPr lang="tr-TR" dirty="0"/>
          </a:p>
        </p:txBody>
      </p:sp>
    </p:spTree>
    <p:extLst>
      <p:ext uri="{BB962C8B-B14F-4D97-AF65-F5344CB8AC3E}">
        <p14:creationId xmlns:p14="http://schemas.microsoft.com/office/powerpoint/2010/main" val="18977768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lstStyle/>
          <a:p>
            <a:r>
              <a:rPr lang="tr-TR" dirty="0" smtClean="0"/>
              <a:t>Kablosuz ağlar</a:t>
            </a:r>
            <a:endParaRPr lang="tr-TR" dirty="0"/>
          </a:p>
        </p:txBody>
      </p:sp>
      <p:pic>
        <p:nvPicPr>
          <p:cNvPr id="4" name="İçerik Yer Tutucusu 3" descr="Ethernet Kartı Çeşitleri">
            <a:hlinkClick r:id="rId2"/>
          </p:cNvPr>
          <p:cNvPicPr>
            <a:picLocks noGrp="1"/>
          </p:cNvPicPr>
          <p:nvPr>
            <p:ph sz="quarter" idx="13"/>
          </p:nvPr>
        </p:nvPicPr>
        <p:blipFill>
          <a:blip r:embed="rId3" cstate="print"/>
          <a:srcRect/>
          <a:stretch>
            <a:fillRect/>
          </a:stretch>
        </p:blipFill>
        <p:spPr bwMode="auto">
          <a:xfrm>
            <a:off x="683568" y="1484784"/>
            <a:ext cx="3843300" cy="1728192"/>
          </a:xfrm>
          <a:prstGeom prst="rect">
            <a:avLst/>
          </a:prstGeom>
          <a:noFill/>
          <a:ln w="9525">
            <a:noFill/>
            <a:miter lim="800000"/>
            <a:headEnd/>
            <a:tailEnd/>
          </a:ln>
        </p:spPr>
      </p:pic>
      <p:sp>
        <p:nvSpPr>
          <p:cNvPr id="5" name="Dikdörtgen 4"/>
          <p:cNvSpPr/>
          <p:nvPr/>
        </p:nvSpPr>
        <p:spPr>
          <a:xfrm>
            <a:off x="611560" y="3458825"/>
            <a:ext cx="7830616" cy="3416320"/>
          </a:xfrm>
          <a:prstGeom prst="rect">
            <a:avLst/>
          </a:prstGeom>
        </p:spPr>
        <p:txBody>
          <a:bodyPr wrap="square">
            <a:spAutoFit/>
          </a:bodyPr>
          <a:lstStyle/>
          <a:p>
            <a:r>
              <a:rPr lang="tr-TR" dirty="0"/>
              <a:t>Kablolu ağlardan farklı olarak, radyo dalgaları kullanılarak kurulan kablosuz ağ teknolojisi de yaygınlık kazanmaktadır. Kablo döşeme masrafından </a:t>
            </a:r>
            <a:r>
              <a:rPr lang="tr-TR" dirty="0" err="1"/>
              <a:t>kurtulunması</a:t>
            </a:r>
            <a:r>
              <a:rPr lang="tr-TR" dirty="0"/>
              <a:t>, hareket halindeki dizüstü bilgisayarlara ağ erişimi sağlaması gibi getirileri vardır. Kablolu ağlara kıyasla hızın yavaş olması, sinyal gürültüsünden, duvarlardan ve yağmurdan etkilenmesi ise kablosuz ağların eksik yönlerindendir. Kablosuz ağ alanında iki farklı standart başı çekmektedir.</a:t>
            </a:r>
          </a:p>
          <a:p>
            <a:r>
              <a:rPr lang="tr-TR" dirty="0"/>
              <a:t>802.11(</a:t>
            </a:r>
            <a:r>
              <a:rPr lang="tr-TR" dirty="0" err="1"/>
              <a:t>Wi</a:t>
            </a:r>
            <a:r>
              <a:rPr lang="tr-TR" dirty="0"/>
              <a:t>-Fi) kısa mesafede(birkaç yüz metrede) bilgisayarları birbirine bağlamak için kullanılan ve git gide yayılan kablosuz ağ teknolojisidir. 1997 yılında ilk standart yayınlanmış, 1999 yılında ise 802.11a(54 </a:t>
            </a:r>
            <a:r>
              <a:rPr lang="tr-TR" dirty="0" err="1"/>
              <a:t>Mbps</a:t>
            </a:r>
            <a:r>
              <a:rPr lang="tr-TR" dirty="0"/>
              <a:t> hızında) ve 802.11b(11Mbps hızında) olarak iki sürümü ortaya çıkmıştır. 2003 yılında standartlaşan 802.11g sürümü, yine 54 </a:t>
            </a:r>
            <a:r>
              <a:rPr lang="tr-TR" dirty="0" err="1"/>
              <a:t>Mbps</a:t>
            </a:r>
            <a:r>
              <a:rPr lang="tr-TR" dirty="0"/>
              <a:t> hızında çalışan ancak daha kaliteli sinyal sağlayan bir teknolojidir.</a:t>
            </a:r>
          </a:p>
        </p:txBody>
      </p:sp>
    </p:spTree>
    <p:extLst>
      <p:ext uri="{BB962C8B-B14F-4D97-AF65-F5344CB8AC3E}">
        <p14:creationId xmlns:p14="http://schemas.microsoft.com/office/powerpoint/2010/main" val="254724606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sz="quarter" idx="13"/>
          </p:nvPr>
        </p:nvSpPr>
        <p:spPr/>
        <p:txBody>
          <a:bodyPr/>
          <a:lstStyle/>
          <a:p>
            <a:r>
              <a:rPr lang="tr-TR" sz="2000" dirty="0"/>
              <a:t>802.16 uzak mesafelerde (50 kilometreye kadar) etkili bir kablosuz ağ teknolojisidir, 2001 yılında onaylanıp standart olmuştur. Daha sonraki sürümleri </a:t>
            </a:r>
            <a:r>
              <a:rPr lang="tr-TR" sz="2000" dirty="0" err="1"/>
              <a:t>WiMAX</a:t>
            </a:r>
            <a:r>
              <a:rPr lang="tr-TR" sz="2000" dirty="0"/>
              <a:t> adı ile yaygınlaşmaya başlamıştır. Bu teknolojiyle sabit noktalar arasında iletişim kurulabileceği gibi, taşınabilir cihazlarla(Cep telefonu, dizüstü bilgisayar, el bilgisayarı) da bağlantı sağlanabilir. Bu sistemle binalar arasında bakır ya da fiber kablo çekmek yerine, radyo dalgaları ile hızlı Internet erişimi sağlanabilecektir. Ayrıca 3. nesil cep telefonu teknolojisine(3G ya da Türkçesiyle 3N) bir alternatif oluşturmaktadır.</a:t>
            </a:r>
          </a:p>
          <a:p>
            <a:endParaRPr lang="tr-TR" dirty="0"/>
          </a:p>
        </p:txBody>
      </p:sp>
    </p:spTree>
    <p:extLst>
      <p:ext uri="{BB962C8B-B14F-4D97-AF65-F5344CB8AC3E}">
        <p14:creationId xmlns:p14="http://schemas.microsoft.com/office/powerpoint/2010/main" val="254724606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sz="quarter" idx="13"/>
          </p:nvPr>
        </p:nvSpPr>
        <p:spPr/>
        <p:txBody>
          <a:bodyPr>
            <a:normAutofit fontScale="92500" lnSpcReduction="10000"/>
          </a:bodyPr>
          <a:lstStyle/>
          <a:p>
            <a:r>
              <a:rPr lang="tr-TR" b="1" dirty="0"/>
              <a:t>Ş</a:t>
            </a:r>
            <a:r>
              <a:rPr lang="tr-TR" sz="2000" b="1" dirty="0"/>
              <a:t>imdiki Zaman ve Gelecek</a:t>
            </a:r>
            <a:endParaRPr lang="tr-TR" sz="2000" dirty="0"/>
          </a:p>
          <a:p>
            <a:r>
              <a:rPr lang="tr-TR" sz="2000" dirty="0"/>
              <a:t>Teknolojinin kablolu ağlarda geldiği son nokta 10-gigabit </a:t>
            </a:r>
            <a:r>
              <a:rPr lang="tr-TR" sz="2000" dirty="0" err="1"/>
              <a:t>ethernet</a:t>
            </a:r>
            <a:r>
              <a:rPr lang="tr-TR" sz="2000" dirty="0"/>
              <a:t> teknolojisidir(10GBASE), fiber kablolar ya da özel bakır kablolar kullanılabilen oldukça yeni bir teknolojidir. 2002 yılında standartlaşmıştır, oldukça pahalıdır ve büyük hıza ihtiyaç duyan bilgi işlem merkezlerinde ya da süper bilgisayarlarda kullanılmaktadır. Kullanımı arttıkça, diğer teknolojilerde olduğu gibi fiyatları düşüp yaygınlaşması beklenebilir. Önce üniversitelerde ve büyük şirketlerde, daha sonra küçük şirketler ve evlerde kullanılmaya başlayacağını düşünebiliriz.</a:t>
            </a:r>
          </a:p>
          <a:p>
            <a:r>
              <a:rPr lang="tr-TR" sz="2000" dirty="0"/>
              <a:t>Kablosuz ağlar ise zaten ivmelenerek yayılmakta. 802.16 teknolojisi kablosuz ağları çok uzak mesafelerde de etkin kullanılabilir hale getirdiğinde, erişilmesi ve kablo çekilmesi zor yerlere de internet bağlantısı sağlanabilecektir. Yapılacak daha fazla araştırma ile kablolu ağın hızına yaklaşacak sistemlerin çok tercih edileceğini öngörmek çok da zor değil.</a:t>
            </a:r>
          </a:p>
          <a:p>
            <a:r>
              <a:rPr lang="tr-TR" sz="2000" dirty="0"/>
              <a:t> </a:t>
            </a:r>
          </a:p>
          <a:p>
            <a:endParaRPr lang="tr-TR" dirty="0"/>
          </a:p>
        </p:txBody>
      </p:sp>
    </p:spTree>
    <p:extLst>
      <p:ext uri="{BB962C8B-B14F-4D97-AF65-F5344CB8AC3E}">
        <p14:creationId xmlns:p14="http://schemas.microsoft.com/office/powerpoint/2010/main" val="254724606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sz="quarter" idx="13"/>
          </p:nvPr>
        </p:nvSpPr>
        <p:spPr>
          <a:xfrm>
            <a:off x="352426" y="332656"/>
            <a:ext cx="8540054" cy="5854784"/>
          </a:xfrm>
        </p:spPr>
        <p:txBody>
          <a:bodyPr>
            <a:normAutofit/>
          </a:bodyPr>
          <a:lstStyle/>
          <a:p>
            <a:r>
              <a:rPr lang="tr-TR" dirty="0"/>
              <a:t> Soru 1; Topoloji nedir ? hangi tür topoloji daha kullanışlıdır.</a:t>
            </a:r>
          </a:p>
          <a:p>
            <a:r>
              <a:rPr lang="tr-TR" dirty="0"/>
              <a:t>Cevap; </a:t>
            </a:r>
            <a:r>
              <a:rPr lang="tr-TR" dirty="0" err="1"/>
              <a:t>Bilgisaylarürüdür</a:t>
            </a:r>
            <a:r>
              <a:rPr lang="tr-TR" dirty="0"/>
              <a:t> arasında kurulan ağ kuruluş şekline topoloji </a:t>
            </a:r>
            <a:r>
              <a:rPr lang="tr-TR" dirty="0" err="1"/>
              <a:t>denir,en</a:t>
            </a:r>
            <a:r>
              <a:rPr lang="tr-TR" dirty="0"/>
              <a:t> kullanışlı olana yıldız topoloji</a:t>
            </a:r>
          </a:p>
          <a:p>
            <a:r>
              <a:rPr lang="tr-TR" dirty="0"/>
              <a:t>Soru 2; kablosuz ağlarda ik1 standart  başı </a:t>
            </a:r>
            <a:r>
              <a:rPr lang="tr-TR" dirty="0" err="1"/>
              <a:t>çekmiştir.bunlar</a:t>
            </a:r>
            <a:r>
              <a:rPr lang="tr-TR" dirty="0"/>
              <a:t> hangileridir?</a:t>
            </a:r>
          </a:p>
          <a:p>
            <a:r>
              <a:rPr lang="tr-TR" dirty="0"/>
              <a:t>Cevap ; 802.11(</a:t>
            </a:r>
            <a:r>
              <a:rPr lang="tr-TR" dirty="0" err="1"/>
              <a:t>wifi</a:t>
            </a:r>
            <a:r>
              <a:rPr lang="tr-TR" dirty="0"/>
              <a:t>) kısa mesafelerde</a:t>
            </a:r>
          </a:p>
          <a:p>
            <a:r>
              <a:rPr lang="tr-TR" dirty="0"/>
              <a:t>              802.16 uzak mesafelerde</a:t>
            </a:r>
          </a:p>
          <a:p>
            <a:r>
              <a:rPr lang="tr-TR" dirty="0"/>
              <a:t>Soru 3 ; ilk bilgisayar ağının adı nedir?</a:t>
            </a:r>
          </a:p>
          <a:p>
            <a:r>
              <a:rPr lang="tr-TR" dirty="0"/>
              <a:t>Cevap ; ARPANET</a:t>
            </a:r>
          </a:p>
          <a:p>
            <a:r>
              <a:rPr lang="tr-TR" dirty="0"/>
              <a:t>Soru 4 ; ilk yerel ağ kaç yılında nerde kullanılmıştır?</a:t>
            </a:r>
          </a:p>
          <a:p>
            <a:r>
              <a:rPr lang="tr-TR" dirty="0"/>
              <a:t>Cevap ; Hawaii 1970</a:t>
            </a:r>
          </a:p>
          <a:p>
            <a:r>
              <a:rPr lang="tr-TR" dirty="0"/>
              <a:t>Soru 5 ; 100 </a:t>
            </a:r>
            <a:r>
              <a:rPr lang="tr-TR" dirty="0" err="1"/>
              <a:t>base</a:t>
            </a:r>
            <a:r>
              <a:rPr lang="tr-TR" dirty="0"/>
              <a:t>-T  kaç </a:t>
            </a:r>
            <a:r>
              <a:rPr lang="tr-TR" dirty="0" err="1"/>
              <a:t>mbps</a:t>
            </a:r>
            <a:r>
              <a:rPr lang="tr-TR" dirty="0"/>
              <a:t> </a:t>
            </a:r>
            <a:r>
              <a:rPr lang="tr-TR" dirty="0" err="1"/>
              <a:t>dir</a:t>
            </a:r>
            <a:r>
              <a:rPr lang="tr-TR" dirty="0"/>
              <a:t> ?</a:t>
            </a:r>
          </a:p>
          <a:p>
            <a:r>
              <a:rPr lang="tr-TR" dirty="0"/>
              <a:t>Cevap ; 100 </a:t>
            </a:r>
            <a:r>
              <a:rPr lang="tr-TR" dirty="0" err="1"/>
              <a:t>mbps</a:t>
            </a:r>
            <a:r>
              <a:rPr lang="tr-TR" dirty="0"/>
              <a:t> </a:t>
            </a:r>
          </a:p>
          <a:p>
            <a:endParaRPr lang="tr-TR" dirty="0"/>
          </a:p>
        </p:txBody>
      </p:sp>
    </p:spTree>
    <p:extLst>
      <p:ext uri="{BB962C8B-B14F-4D97-AF65-F5344CB8AC3E}">
        <p14:creationId xmlns:p14="http://schemas.microsoft.com/office/powerpoint/2010/main" val="36502147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539552" y="2492896"/>
            <a:ext cx="7680960" cy="4148336"/>
          </a:xfrm>
        </p:spPr>
        <p:txBody>
          <a:bodyPr>
            <a:noAutofit/>
          </a:bodyPr>
          <a:lstStyle/>
          <a:p>
            <a:r>
              <a:rPr lang="tr-TR" sz="2000" dirty="0"/>
              <a:t>Ağlar üzerinde bilgisayarları birbirine bağlamak için iletim yapılacak verinin miktarına ve biçimine göre değişik bağlantı araçları kullanılabilir</a:t>
            </a:r>
            <a:r>
              <a:rPr lang="tr-TR" sz="2000" dirty="0" smtClean="0"/>
              <a:t>. Veri </a:t>
            </a:r>
            <a:r>
              <a:rPr lang="tr-TR" sz="2000" dirty="0"/>
              <a:t>iletim ortamı, sinyallerin bir bilgisayardan çıkıp diğerine giderken takip etmek zorunda olduğu yoldur. Veri iletim araçları bu yol düşünülerek ikiye ayrılmıştır.</a:t>
            </a:r>
            <a:br>
              <a:rPr lang="tr-TR" sz="2000" dirty="0"/>
            </a:br>
            <a:r>
              <a:rPr lang="tr-TR" sz="2000" dirty="0"/>
              <a:t/>
            </a:r>
            <a:br>
              <a:rPr lang="tr-TR" sz="2000" dirty="0"/>
            </a:br>
            <a:r>
              <a:rPr lang="tr-TR" sz="2000" dirty="0"/>
              <a:t>a. </a:t>
            </a:r>
            <a:r>
              <a:rPr lang="tr-TR" sz="2000" dirty="0" err="1"/>
              <a:t>Klavuzlu</a:t>
            </a:r>
            <a:r>
              <a:rPr lang="tr-TR" sz="2000" dirty="0"/>
              <a:t> iletim aracı ; çeşitli kablo şekilleridir. Veri sinyalleri bir noktadan diğerine giderken takip edeceği yol belli olduğu için bunlar </a:t>
            </a:r>
            <a:r>
              <a:rPr lang="tr-TR" sz="2000" dirty="0" err="1"/>
              <a:t>klavuzlu</a:t>
            </a:r>
            <a:r>
              <a:rPr lang="tr-TR" sz="2000" dirty="0"/>
              <a:t> olarak isimlendirilir. </a:t>
            </a:r>
            <a:br>
              <a:rPr lang="tr-TR" sz="2000" dirty="0"/>
            </a:br>
            <a:r>
              <a:rPr lang="tr-TR" sz="2000" dirty="0"/>
              <a:t/>
            </a:r>
            <a:br>
              <a:rPr lang="tr-TR" sz="2000" dirty="0"/>
            </a:br>
            <a:r>
              <a:rPr lang="tr-TR" sz="2000" dirty="0"/>
              <a:t>b. </a:t>
            </a:r>
            <a:r>
              <a:rPr lang="tr-TR" sz="2000" dirty="0" err="1"/>
              <a:t>Klavuzsuz</a:t>
            </a:r>
            <a:r>
              <a:rPr lang="tr-TR" sz="2000" dirty="0"/>
              <a:t> iletim aracı ; da sinyaller belli bir yol izler. Fakat bunun bir kabloda olduğu gibi nereden olacağı tam belli değildir. Su ve hava bu araçlara örnek verilebilir.</a:t>
            </a:r>
            <a:br>
              <a:rPr lang="tr-TR" sz="2000" dirty="0"/>
            </a:br>
            <a:endParaRPr lang="tr-TR" sz="2000" dirty="0"/>
          </a:p>
        </p:txBody>
      </p:sp>
      <p:sp>
        <p:nvSpPr>
          <p:cNvPr id="2" name="Başlık 1"/>
          <p:cNvSpPr>
            <a:spLocks noGrp="1"/>
          </p:cNvSpPr>
          <p:nvPr>
            <p:ph type="title"/>
          </p:nvPr>
        </p:nvSpPr>
        <p:spPr>
          <a:xfrm>
            <a:off x="2123728" y="476672"/>
            <a:ext cx="5909658" cy="1066800"/>
          </a:xfrm>
        </p:spPr>
        <p:txBody>
          <a:bodyPr/>
          <a:lstStyle/>
          <a:p>
            <a:r>
              <a:rPr lang="tr-TR" dirty="0"/>
              <a:t>Bağlantı Araçları</a:t>
            </a:r>
          </a:p>
        </p:txBody>
      </p:sp>
    </p:spTree>
    <p:extLst>
      <p:ext uri="{BB962C8B-B14F-4D97-AF65-F5344CB8AC3E}">
        <p14:creationId xmlns:p14="http://schemas.microsoft.com/office/powerpoint/2010/main" val="18977768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157957" y="1412776"/>
            <a:ext cx="8396038" cy="2304256"/>
          </a:xfrm>
        </p:spPr>
        <p:txBody>
          <a:bodyPr>
            <a:noAutofit/>
          </a:bodyPr>
          <a:lstStyle/>
          <a:p>
            <a:r>
              <a:rPr lang="tr-TR" sz="2000" dirty="0" smtClean="0"/>
              <a:t>Yerel </a:t>
            </a:r>
            <a:r>
              <a:rPr lang="tr-TR" sz="2000" dirty="0"/>
              <a:t>ağlarda ağ kablolarının bağlantı düzeni topoloji olarak isimlendirilir. Başlıca üç çeşit topoloji vardır. Doğrusal (</a:t>
            </a:r>
            <a:r>
              <a:rPr lang="tr-TR" sz="2000" dirty="0" err="1"/>
              <a:t>Bus</a:t>
            </a:r>
            <a:r>
              <a:rPr lang="tr-TR" sz="2000" dirty="0"/>
              <a:t>), Halka (Ring) ve Yıldız (Star) topolojileri.</a:t>
            </a:r>
            <a:br>
              <a:rPr lang="tr-TR" sz="2000" dirty="0"/>
            </a:br>
            <a:r>
              <a:rPr lang="tr-TR" sz="2000" dirty="0"/>
              <a:t/>
            </a:r>
            <a:br>
              <a:rPr lang="tr-TR" sz="2000" dirty="0"/>
            </a:br>
            <a:r>
              <a:rPr lang="tr-TR" sz="2000" dirty="0"/>
              <a:t>1.) Doğrusal (</a:t>
            </a:r>
            <a:r>
              <a:rPr lang="tr-TR" sz="2000" dirty="0" err="1"/>
              <a:t>bus</a:t>
            </a:r>
            <a:r>
              <a:rPr lang="tr-TR" sz="2000" dirty="0"/>
              <a:t>) topoloji</a:t>
            </a:r>
            <a:br>
              <a:rPr lang="tr-TR" sz="2000" dirty="0"/>
            </a:br>
            <a:r>
              <a:rPr lang="tr-TR" sz="2000" dirty="0"/>
              <a:t/>
            </a:r>
            <a:br>
              <a:rPr lang="tr-TR" sz="2000" dirty="0"/>
            </a:br>
            <a:r>
              <a:rPr lang="tr-TR" sz="2000" dirty="0"/>
              <a:t>Bu ağ düzenlemesinde bütün bilgisayarlar doğrusal olarak uzanan bir kabloya bağlanırlar. Kablonun iki ucunda ise sonlandırıcı dirençler yer alır. Günümüzde en çok kullanılan topoloji </a:t>
            </a:r>
            <a:r>
              <a:rPr lang="tr-TR" sz="2000" dirty="0" err="1"/>
              <a:t>bus</a:t>
            </a:r>
            <a:r>
              <a:rPr lang="tr-TR" sz="2000" dirty="0"/>
              <a:t> topolojisidir.</a:t>
            </a:r>
            <a:br>
              <a:rPr lang="tr-TR" sz="2000" dirty="0"/>
            </a:br>
            <a:r>
              <a:rPr lang="tr-TR" sz="2000" dirty="0"/>
              <a:t/>
            </a:r>
            <a:br>
              <a:rPr lang="tr-TR" sz="2000" dirty="0"/>
            </a:br>
            <a:endParaRPr lang="tr-TR" sz="2000" dirty="0"/>
          </a:p>
        </p:txBody>
      </p:sp>
      <p:sp>
        <p:nvSpPr>
          <p:cNvPr id="2" name="Başlık 1"/>
          <p:cNvSpPr>
            <a:spLocks noGrp="1"/>
          </p:cNvSpPr>
          <p:nvPr>
            <p:ph type="title"/>
          </p:nvPr>
        </p:nvSpPr>
        <p:spPr/>
        <p:txBody>
          <a:bodyPr/>
          <a:lstStyle/>
          <a:p>
            <a:r>
              <a:rPr lang="tr-TR" dirty="0" smtClean="0"/>
              <a:t>TOPOLOJI </a:t>
            </a:r>
            <a:r>
              <a:rPr lang="tr-TR" sz="2000" dirty="0" smtClean="0"/>
              <a:t>(BAĞLANTI) </a:t>
            </a:r>
            <a:r>
              <a:rPr lang="tr-TR" dirty="0" smtClean="0"/>
              <a:t>TÜRLERİ </a:t>
            </a:r>
            <a:endParaRPr lang="tr-TR" dirty="0"/>
          </a:p>
        </p:txBody>
      </p:sp>
      <p:pic>
        <p:nvPicPr>
          <p:cNvPr id="1026" name="Picture 2" descr="C:\Users\oguz\Desktop\bu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4437112"/>
            <a:ext cx="6912768" cy="22406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77768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352426" y="2636912"/>
            <a:ext cx="3886200" cy="3111616"/>
          </a:xfrm>
        </p:spPr>
        <p:txBody>
          <a:bodyPr>
            <a:normAutofit lnSpcReduction="10000"/>
          </a:bodyPr>
          <a:lstStyle/>
          <a:p>
            <a:r>
              <a:rPr lang="tr-TR" sz="2000" dirty="0"/>
              <a:t>2.) Halka (ring) topolojisi</a:t>
            </a:r>
            <a:br>
              <a:rPr lang="tr-TR" sz="2000" dirty="0"/>
            </a:br>
            <a:r>
              <a:rPr lang="tr-TR" sz="2000" dirty="0"/>
              <a:t/>
            </a:r>
            <a:br>
              <a:rPr lang="tr-TR" sz="2000" dirty="0"/>
            </a:br>
            <a:r>
              <a:rPr lang="tr-TR" sz="2000" dirty="0"/>
              <a:t>Bu topolojide ağ üzerindeki bilgisayarlar halka şeklinde yer alan bir kablo sayesinde haberleşirler. Bu halka şeklindeki kablo üzerinde veriler tek yönde hareket eder ve halka üzerinde daire çizerler.</a:t>
            </a:r>
            <a:r>
              <a:rPr lang="tr-TR" dirty="0"/>
              <a:t/>
            </a:r>
            <a:br>
              <a:rPr lang="tr-TR" dirty="0"/>
            </a:br>
            <a:r>
              <a:rPr lang="tr-TR" dirty="0"/>
              <a:t/>
            </a:r>
            <a:br>
              <a:rPr lang="tr-TR" dirty="0"/>
            </a:br>
            <a:endParaRPr lang="tr-TR" dirty="0"/>
          </a:p>
        </p:txBody>
      </p:sp>
      <p:sp>
        <p:nvSpPr>
          <p:cNvPr id="2" name="Başlık 1"/>
          <p:cNvSpPr>
            <a:spLocks noGrp="1"/>
          </p:cNvSpPr>
          <p:nvPr>
            <p:ph type="title"/>
          </p:nvPr>
        </p:nvSpPr>
        <p:spPr/>
        <p:txBody>
          <a:bodyPr/>
          <a:lstStyle/>
          <a:p>
            <a:r>
              <a:rPr lang="tr-TR" dirty="0"/>
              <a:t>TOPOLOJI </a:t>
            </a:r>
            <a:r>
              <a:rPr lang="tr-TR" sz="2000" dirty="0"/>
              <a:t>(BAĞLANTI) </a:t>
            </a:r>
            <a:r>
              <a:rPr lang="tr-TR" dirty="0"/>
              <a:t>TÜRLERİ </a:t>
            </a:r>
          </a:p>
        </p:txBody>
      </p:sp>
      <p:pic>
        <p:nvPicPr>
          <p:cNvPr id="2050" name="Picture 2" descr="C:\Users\oguz\Desktop\rin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2040" y="2348880"/>
            <a:ext cx="3730526" cy="34179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77768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p:txBody>
          <a:bodyPr/>
          <a:lstStyle/>
          <a:p>
            <a:r>
              <a:rPr lang="tr-TR" dirty="0"/>
              <a:t>3.) Yıldız (star) topolojisi</a:t>
            </a:r>
            <a:br>
              <a:rPr lang="tr-TR" dirty="0"/>
            </a:br>
            <a:r>
              <a:rPr lang="tr-TR" dirty="0"/>
              <a:t/>
            </a:r>
            <a:br>
              <a:rPr lang="tr-TR" dirty="0"/>
            </a:br>
            <a:r>
              <a:rPr lang="tr-TR" dirty="0"/>
              <a:t>Yıldız topolojisinde bütün bilgisayarlar merkezi bir sunucuya direk olarak bağlanırlar. Fakat çoğu zaman direk bağlantı için gereken kablo sayısını azaltmak için yıldız topolojisi biraz değiştirilerek arada </a:t>
            </a:r>
            <a:r>
              <a:rPr lang="tr-TR" dirty="0" err="1"/>
              <a:t>Hub</a:t>
            </a:r>
            <a:r>
              <a:rPr lang="tr-TR" dirty="0"/>
              <a:t> ismi verilen cihazlar kullanılır.</a:t>
            </a:r>
            <a:br>
              <a:rPr lang="tr-TR" dirty="0"/>
            </a:br>
            <a:endParaRPr lang="tr-TR" dirty="0"/>
          </a:p>
        </p:txBody>
      </p:sp>
      <p:sp>
        <p:nvSpPr>
          <p:cNvPr id="2" name="Başlık 1"/>
          <p:cNvSpPr>
            <a:spLocks noGrp="1"/>
          </p:cNvSpPr>
          <p:nvPr>
            <p:ph type="title"/>
          </p:nvPr>
        </p:nvSpPr>
        <p:spPr/>
        <p:txBody>
          <a:bodyPr/>
          <a:lstStyle/>
          <a:p>
            <a:r>
              <a:rPr lang="tr-TR" dirty="0"/>
              <a:t>TOPOLOJI </a:t>
            </a:r>
            <a:r>
              <a:rPr lang="tr-TR" sz="2000" dirty="0"/>
              <a:t>(BAĞLANTI) </a:t>
            </a:r>
            <a:r>
              <a:rPr lang="tr-TR" dirty="0"/>
              <a:t>TÜRLERİ </a:t>
            </a:r>
          </a:p>
        </p:txBody>
      </p:sp>
      <p:pic>
        <p:nvPicPr>
          <p:cNvPr id="3074" name="Picture 2" descr="C:\Users\oguz\Desktop\sta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760" y="3044552"/>
            <a:ext cx="5040560" cy="35890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77768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p:txBody>
          <a:bodyPr>
            <a:normAutofit fontScale="55000" lnSpcReduction="20000"/>
          </a:bodyPr>
          <a:lstStyle/>
          <a:p>
            <a:r>
              <a:rPr lang="tr-TR" dirty="0"/>
              <a:t>    </a:t>
            </a:r>
            <a:r>
              <a:rPr lang="tr-TR" sz="3200" dirty="0"/>
              <a:t>LAN (</a:t>
            </a:r>
            <a:r>
              <a:rPr lang="tr-TR" sz="3200" dirty="0" err="1"/>
              <a:t>Local</a:t>
            </a:r>
            <a:r>
              <a:rPr lang="tr-TR" sz="3200" dirty="0"/>
              <a:t> </a:t>
            </a:r>
            <a:r>
              <a:rPr lang="tr-TR" sz="3200" dirty="0" err="1"/>
              <a:t>Area</a:t>
            </a:r>
            <a:r>
              <a:rPr lang="tr-TR" sz="3200" dirty="0"/>
              <a:t> Network): Yerel ağ sistemidir. Bir kurum veya kuruluşta, bir oda içerisinde; bir veya birkaç bina arasında Ethernet kartları, kablo ve </a:t>
            </a:r>
            <a:r>
              <a:rPr lang="tr-TR" sz="3200" dirty="0" err="1"/>
              <a:t>sonlayıcı</a:t>
            </a:r>
            <a:r>
              <a:rPr lang="tr-TR" sz="3200" dirty="0"/>
              <a:t> veya </a:t>
            </a:r>
            <a:r>
              <a:rPr lang="tr-TR" sz="3200" dirty="0" err="1"/>
              <a:t>Hub</a:t>
            </a:r>
            <a:r>
              <a:rPr lang="tr-TR" sz="3200" dirty="0"/>
              <a:t> ile oluşturulan ağ sistemidir.</a:t>
            </a:r>
            <a:br>
              <a:rPr lang="tr-TR" sz="3200" dirty="0"/>
            </a:br>
            <a:r>
              <a:rPr lang="tr-TR" sz="3200" dirty="0"/>
              <a:t/>
            </a:r>
            <a:br>
              <a:rPr lang="tr-TR" sz="3200" dirty="0"/>
            </a:br>
            <a:r>
              <a:rPr lang="tr-TR" sz="3200" dirty="0"/>
              <a:t>     </a:t>
            </a:r>
            <a:r>
              <a:rPr lang="tr-TR" sz="3200" dirty="0" smtClean="0"/>
              <a:t>Peer-</a:t>
            </a:r>
            <a:r>
              <a:rPr lang="tr-TR" sz="3200" dirty="0" err="1" smtClean="0"/>
              <a:t>To</a:t>
            </a:r>
            <a:r>
              <a:rPr lang="tr-TR" sz="3200" dirty="0" smtClean="0"/>
              <a:t>-Peer </a:t>
            </a:r>
            <a:r>
              <a:rPr lang="tr-TR" sz="3200" dirty="0"/>
              <a:t>Network : Bu tamamen yerel ağ sistemi içerisinde yer alan bir ağ yapısı biçimidir. Bilgisayarların bir grup içerisinde birbirini görmesi ve kaynakları paylaşması esasına dayanır. Windows98/Me, </a:t>
            </a:r>
            <a:r>
              <a:rPr lang="tr-TR" sz="3200" dirty="0" err="1"/>
              <a:t>Nowell</a:t>
            </a:r>
            <a:r>
              <a:rPr lang="tr-TR" sz="3200" dirty="0"/>
              <a:t>, </a:t>
            </a:r>
            <a:r>
              <a:rPr lang="tr-TR" sz="3200" dirty="0" err="1"/>
              <a:t>Lansmart</a:t>
            </a:r>
            <a:r>
              <a:rPr lang="tr-TR" sz="3200" dirty="0"/>
              <a:t> gibi işletim sistemi yada doğrudan ağ yönetimi yazılımlarınca iletişimi düzenlenir.</a:t>
            </a:r>
            <a:br>
              <a:rPr lang="tr-TR" sz="3200" dirty="0"/>
            </a:br>
            <a:r>
              <a:rPr lang="tr-TR" sz="3200" dirty="0"/>
              <a:t/>
            </a:r>
            <a:br>
              <a:rPr lang="tr-TR" sz="3200" dirty="0"/>
            </a:br>
            <a:r>
              <a:rPr lang="tr-TR" sz="3200" dirty="0"/>
              <a:t>         MAN (</a:t>
            </a:r>
            <a:r>
              <a:rPr lang="tr-TR" sz="3200" dirty="0" err="1"/>
              <a:t>Metropolitan</a:t>
            </a:r>
            <a:r>
              <a:rPr lang="tr-TR" sz="3200" dirty="0"/>
              <a:t> /</a:t>
            </a:r>
            <a:r>
              <a:rPr lang="tr-TR" sz="3200" dirty="0" err="1"/>
              <a:t>Middle</a:t>
            </a:r>
            <a:r>
              <a:rPr lang="tr-TR" sz="3200" dirty="0"/>
              <a:t> </a:t>
            </a:r>
            <a:r>
              <a:rPr lang="tr-TR" sz="3200" dirty="0" err="1"/>
              <a:t>Area</a:t>
            </a:r>
            <a:r>
              <a:rPr lang="tr-TR" sz="3200" dirty="0"/>
              <a:t> Network) : Orta ölçekli ağ sistemidir. Bir kampus içerisinde veya şehir içerisinde yönlendirme, güçlendirme ve doğrulama işlemleri için yardımcı ağ aygıtlarına gereksinim duyar; bünyesinde birden çok LAN sistemi barındıran ve birbirine bağlayan ağ sistemidir. Bunlara en güzel örnek, İntranet sistemidir.</a:t>
            </a:r>
            <a:br>
              <a:rPr lang="tr-TR" sz="3200" dirty="0"/>
            </a:br>
            <a:r>
              <a:rPr lang="tr-TR" sz="3200" dirty="0"/>
              <a:t/>
            </a:r>
            <a:br>
              <a:rPr lang="tr-TR" sz="3200" dirty="0"/>
            </a:br>
            <a:r>
              <a:rPr lang="tr-TR" sz="3200" dirty="0"/>
              <a:t>     </a:t>
            </a:r>
            <a:r>
              <a:rPr lang="tr-TR" sz="3200" dirty="0" smtClean="0"/>
              <a:t>WAN </a:t>
            </a:r>
            <a:r>
              <a:rPr lang="tr-TR" sz="3200" dirty="0"/>
              <a:t>(</a:t>
            </a:r>
            <a:r>
              <a:rPr lang="tr-TR" sz="3200" dirty="0" err="1"/>
              <a:t>Wide</a:t>
            </a:r>
            <a:r>
              <a:rPr lang="tr-TR" sz="3200" dirty="0"/>
              <a:t> </a:t>
            </a:r>
            <a:r>
              <a:rPr lang="tr-TR" sz="3200" dirty="0" err="1"/>
              <a:t>Area</a:t>
            </a:r>
            <a:r>
              <a:rPr lang="tr-TR" sz="3200" dirty="0"/>
              <a:t> Network) : Geniş kapsamlı ağ sistemidir. Birden fazla MAN sistemini birbirine bağlayan veya doğrudan dışarıdan modemler yardımıyla bağlanılarak, ağa bağlanılabilen sistemlerdir. Bu sisteme en güzel örneği İnternet teşkil eder.</a:t>
            </a:r>
            <a:r>
              <a:rPr lang="tr-TR" sz="2600" dirty="0"/>
              <a:t/>
            </a:r>
            <a:br>
              <a:rPr lang="tr-TR" sz="2600" dirty="0"/>
            </a:br>
            <a:endParaRPr lang="tr-TR" sz="2600" dirty="0"/>
          </a:p>
        </p:txBody>
      </p:sp>
      <p:sp>
        <p:nvSpPr>
          <p:cNvPr id="2" name="Başlık 1"/>
          <p:cNvSpPr>
            <a:spLocks noGrp="1"/>
          </p:cNvSpPr>
          <p:nvPr>
            <p:ph type="title"/>
          </p:nvPr>
        </p:nvSpPr>
        <p:spPr/>
        <p:txBody>
          <a:bodyPr/>
          <a:lstStyle/>
          <a:p>
            <a:r>
              <a:rPr lang="tr-TR" dirty="0"/>
              <a:t>AĞ (NETWORK) TÜRLERİ</a:t>
            </a:r>
          </a:p>
        </p:txBody>
      </p:sp>
    </p:spTree>
    <p:extLst>
      <p:ext uri="{BB962C8B-B14F-4D97-AF65-F5344CB8AC3E}">
        <p14:creationId xmlns:p14="http://schemas.microsoft.com/office/powerpoint/2010/main" val="18977768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p:txBody>
          <a:bodyPr/>
          <a:lstStyle/>
          <a:p>
            <a:r>
              <a:rPr lang="tr-TR" sz="2000" dirty="0"/>
              <a:t>Ethernet : (Network </a:t>
            </a:r>
            <a:r>
              <a:rPr lang="tr-TR" sz="2000" dirty="0" err="1"/>
              <a:t>Interface</a:t>
            </a:r>
            <a:r>
              <a:rPr lang="tr-TR" sz="2000" dirty="0"/>
              <a:t> </a:t>
            </a:r>
            <a:r>
              <a:rPr lang="tr-TR" sz="2000" dirty="0" err="1"/>
              <a:t>Card</a:t>
            </a:r>
            <a:r>
              <a:rPr lang="tr-TR" sz="2000" dirty="0"/>
              <a:t> - NIC) : Yerel ağların oluşturulmasında veri alışverişini yöneten ve gerçekleştiren elemanlardır. Teknolojileri 100 </a:t>
            </a:r>
            <a:r>
              <a:rPr lang="tr-TR" sz="2000" dirty="0" err="1"/>
              <a:t>Megabit</a:t>
            </a:r>
            <a:r>
              <a:rPr lang="tr-TR" sz="2000" dirty="0"/>
              <a:t> veri transferi yapabilecek kapasiteye kadar çıkmıştır. PCI veya ISA yuvalara takılan bu kartların kablo bağlantıları BNC ya da RJ45 </a:t>
            </a:r>
            <a:r>
              <a:rPr lang="tr-TR" sz="2000" dirty="0" err="1"/>
              <a:t>konnektörleri</a:t>
            </a:r>
            <a:r>
              <a:rPr lang="tr-TR" sz="2000" dirty="0"/>
              <a:t> ile </a:t>
            </a:r>
            <a:r>
              <a:rPr lang="tr-TR" sz="2000" dirty="0" smtClean="0"/>
              <a:t>yapılabilmektedir.</a:t>
            </a:r>
            <a:endParaRPr lang="tr-TR" dirty="0"/>
          </a:p>
        </p:txBody>
      </p:sp>
      <p:sp>
        <p:nvSpPr>
          <p:cNvPr id="2" name="Başlık 1"/>
          <p:cNvSpPr>
            <a:spLocks noGrp="1"/>
          </p:cNvSpPr>
          <p:nvPr>
            <p:ph type="title"/>
          </p:nvPr>
        </p:nvSpPr>
        <p:spPr/>
        <p:txBody>
          <a:bodyPr/>
          <a:lstStyle/>
          <a:p>
            <a:r>
              <a:rPr lang="tr-TR" dirty="0"/>
              <a:t>Bağlantı ve İletişim Elemanları</a:t>
            </a:r>
          </a:p>
        </p:txBody>
      </p:sp>
      <p:pic>
        <p:nvPicPr>
          <p:cNvPr id="4098" name="Picture 2" descr="C:\Users\oguz\Desktop\rj45-connecto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3610638"/>
            <a:ext cx="3657600" cy="2633662"/>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C:\Users\oguz\Desktop\BNC_connector.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64088" y="3610638"/>
            <a:ext cx="2729880" cy="2562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77768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ylar">
  <a:themeElements>
    <a:clrScheme name="Mylar">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Mylar">
      <a:maj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ylar">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effectStyle>
        <a:effectStyle>
          <a:effectLst>
            <a:innerShdw blurRad="50800" dist="25400" dir="13500000">
              <a:srgbClr val="000000">
                <a:alpha val="75000"/>
              </a:srgbClr>
            </a:innerShdw>
            <a:outerShdw blurRad="50800" dist="25400" dir="5400000" rotWithShape="0">
              <a:srgbClr val="000000">
                <a:alpha val="50000"/>
              </a:srgbClr>
            </a:outerShdw>
          </a:effectLst>
          <a:scene3d>
            <a:camera prst="orthographicFront">
              <a:rot lat="0" lon="0" rev="0"/>
            </a:camera>
            <a:lightRig rig="threePt" dir="tl"/>
          </a:scene3d>
          <a:sp3d prstMaterial="dkEdge">
            <a:bevelT w="25400" h="508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tint val="100000"/>
                <a:shade val="30000"/>
                <a:alpha val="100000"/>
                <a:satMod val="255000"/>
                <a:lumMod val="100000"/>
              </a:schemeClr>
            </a:gs>
          </a:gsLst>
          <a:path path="circle">
            <a:fillToRect l="50000" t="-80000" r="50000" b="180000"/>
          </a:path>
        </a:gradFill>
        <a:blipFill rotWithShape="1">
          <a:blip xmlns:r="http://schemas.openxmlformats.org/officeDocument/2006/relationships" r:embed="rId1">
            <a:duotone>
              <a:schemeClr val="phClr">
                <a:lumMod val="80000"/>
              </a:schemeClr>
              <a:schemeClr val="phClr">
                <a:tint val="50000"/>
                <a:lumMod val="1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TC101790491[[fn=Mylar]]</Template>
  <TotalTime>185</TotalTime>
  <Words>1988</Words>
  <Application>Microsoft Office PowerPoint</Application>
  <PresentationFormat>Ekran Gösterisi (4:3)</PresentationFormat>
  <Paragraphs>86</Paragraphs>
  <Slides>33</Slides>
  <Notes>0</Notes>
  <HiddenSlides>0</HiddenSlides>
  <MMClips>0</MMClips>
  <ScaleCrop>false</ScaleCrop>
  <HeadingPairs>
    <vt:vector size="4" baseType="variant">
      <vt:variant>
        <vt:lpstr>Tema</vt:lpstr>
      </vt:variant>
      <vt:variant>
        <vt:i4>1</vt:i4>
      </vt:variant>
      <vt:variant>
        <vt:lpstr>Slayt Başlıkları</vt:lpstr>
      </vt:variant>
      <vt:variant>
        <vt:i4>33</vt:i4>
      </vt:variant>
    </vt:vector>
  </HeadingPairs>
  <TitlesOfParts>
    <vt:vector size="34" baseType="lpstr">
      <vt:lpstr>Mylar</vt:lpstr>
      <vt:lpstr>                         BİLGİSAYAR AĞLARI                            &amp;  GEÇMİŞİ BUGÜNÜ  VE  YARINI</vt:lpstr>
      <vt:lpstr>KONU BAŞLIKLARI</vt:lpstr>
      <vt:lpstr>Bilgisayar ağı nedir ?</vt:lpstr>
      <vt:lpstr>Bağlantı Araçları</vt:lpstr>
      <vt:lpstr>TOPOLOJI (BAĞLANTI) TÜRLERİ </vt:lpstr>
      <vt:lpstr>TOPOLOJI (BAĞLANTI) TÜRLERİ </vt:lpstr>
      <vt:lpstr>TOPOLOJI (BAĞLANTI) TÜRLERİ </vt:lpstr>
      <vt:lpstr>AĞ (NETWORK) TÜRLERİ</vt:lpstr>
      <vt:lpstr>Bağlantı ve İletişim Elemanları</vt:lpstr>
      <vt:lpstr>Bağlantı ve İletişim Elemanları</vt:lpstr>
      <vt:lpstr>Bağlantı ve İletişim Elemanları</vt:lpstr>
      <vt:lpstr>Bağlantı ve İletişim Elemanları</vt:lpstr>
      <vt:lpstr>Bilgisayar ağları nasıl doğdu</vt:lpstr>
      <vt:lpstr>İlk bilgisayar çıktısı</vt:lpstr>
      <vt:lpstr>PowerPoint Sunusu</vt:lpstr>
      <vt:lpstr>PowerPoint Sunusu</vt:lpstr>
      <vt:lpstr>PowerPoint Sunusu</vt:lpstr>
      <vt:lpstr>PowerPoint Sunusu</vt:lpstr>
      <vt:lpstr>PowerPoint Sunusu</vt:lpstr>
      <vt:lpstr>PowerPoint Sunusu</vt:lpstr>
      <vt:lpstr>Bilgisayar ağlarında bu gün</vt:lpstr>
      <vt:lpstr>PowerPoint Sunusu</vt:lpstr>
      <vt:lpstr>PowerPoint Sunusu</vt:lpstr>
      <vt:lpstr>PowerPoint Sunusu</vt:lpstr>
      <vt:lpstr>PowerPoint Sunusu</vt:lpstr>
      <vt:lpstr>PowerPoint Sunusu</vt:lpstr>
      <vt:lpstr>PowerPoint Sunusu</vt:lpstr>
      <vt:lpstr>PowerPoint Sunusu</vt:lpstr>
      <vt:lpstr>PowerPoint Sunusu</vt:lpstr>
      <vt:lpstr>Kablosuz ağlar</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BİLGİSAYAR AĞLARI                            &amp;  GEÇMİŞİ BUGÜNÜ VE YARINI</dc:title>
  <dc:creator>oguz</dc:creator>
  <cp:lastModifiedBy>ben</cp:lastModifiedBy>
  <cp:revision>16</cp:revision>
  <dcterms:created xsi:type="dcterms:W3CDTF">2012-03-07T19:48:04Z</dcterms:created>
  <dcterms:modified xsi:type="dcterms:W3CDTF">2012-04-09T22:30:55Z</dcterms:modified>
</cp:coreProperties>
</file>