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notesMasterIdLst>
    <p:notesMasterId r:id="rId45"/>
  </p:notesMasterIdLst>
  <p:sldIdLst>
    <p:sldId id="256" r:id="rId3"/>
    <p:sldId id="257" r:id="rId4"/>
    <p:sldId id="283" r:id="rId5"/>
    <p:sldId id="284" r:id="rId6"/>
    <p:sldId id="296" r:id="rId7"/>
    <p:sldId id="297" r:id="rId8"/>
    <p:sldId id="285" r:id="rId9"/>
    <p:sldId id="286" r:id="rId10"/>
    <p:sldId id="287" r:id="rId11"/>
    <p:sldId id="288" r:id="rId12"/>
    <p:sldId id="289" r:id="rId13"/>
    <p:sldId id="290" r:id="rId14"/>
    <p:sldId id="298" r:id="rId15"/>
    <p:sldId id="299" r:id="rId16"/>
    <p:sldId id="300" r:id="rId17"/>
    <p:sldId id="301" r:id="rId18"/>
    <p:sldId id="261" r:id="rId19"/>
    <p:sldId id="265" r:id="rId20"/>
    <p:sldId id="264" r:id="rId21"/>
    <p:sldId id="266" r:id="rId22"/>
    <p:sldId id="267" r:id="rId23"/>
    <p:sldId id="268" r:id="rId24"/>
    <p:sldId id="269" r:id="rId25"/>
    <p:sldId id="270" r:id="rId26"/>
    <p:sldId id="271" r:id="rId27"/>
    <p:sldId id="272" r:id="rId28"/>
    <p:sldId id="273" r:id="rId29"/>
    <p:sldId id="274" r:id="rId30"/>
    <p:sldId id="295" r:id="rId31"/>
    <p:sldId id="275" r:id="rId32"/>
    <p:sldId id="276" r:id="rId33"/>
    <p:sldId id="277" r:id="rId34"/>
    <p:sldId id="291" r:id="rId35"/>
    <p:sldId id="292" r:id="rId36"/>
    <p:sldId id="293" r:id="rId37"/>
    <p:sldId id="294" r:id="rId38"/>
    <p:sldId id="278" r:id="rId39"/>
    <p:sldId id="279" r:id="rId40"/>
    <p:sldId id="280" r:id="rId41"/>
    <p:sldId id="281" r:id="rId42"/>
    <p:sldId id="282" r:id="rId43"/>
    <p:sldId id="302"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834"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98232A-30FD-4E0F-822E-5519BA868F37}" type="datetimeFigureOut">
              <a:rPr lang="tr-TR" smtClean="0"/>
              <a:t>10.04.2012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08E697-CC70-43B4-BE49-6988DBEDEAA3}" type="slidenum">
              <a:rPr lang="tr-TR" smtClean="0"/>
              <a:t>‹#›</a:t>
            </a:fld>
            <a:endParaRPr lang="tr-TR"/>
          </a:p>
        </p:txBody>
      </p:sp>
    </p:spTree>
    <p:extLst>
      <p:ext uri="{BB962C8B-B14F-4D97-AF65-F5344CB8AC3E}">
        <p14:creationId xmlns:p14="http://schemas.microsoft.com/office/powerpoint/2010/main" val="3619617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08E697-CC70-43B4-BE49-6988DBEDEAA3}" type="slidenum">
              <a:rPr lang="tr-TR" smtClean="0"/>
              <a:t>27</a:t>
            </a:fld>
            <a:endParaRPr lang="tr-TR"/>
          </a:p>
        </p:txBody>
      </p:sp>
    </p:spTree>
    <p:extLst>
      <p:ext uri="{BB962C8B-B14F-4D97-AF65-F5344CB8AC3E}">
        <p14:creationId xmlns:p14="http://schemas.microsoft.com/office/powerpoint/2010/main" val="1772229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79EDAFDE-C847-44CB-9692-C6460A167E51}" type="datetimeFigureOut">
              <a:rPr lang="tr-TR" smtClean="0"/>
              <a:t>10.04.2012</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4AE76AA5-FFDE-4D35-9EEA-914151B11D09}"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9EDAFDE-C847-44CB-9692-C6460A167E51}" type="datetimeFigureOut">
              <a:rPr lang="tr-TR" smtClean="0"/>
              <a:t>10.04.2012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E76AA5-FFDE-4D35-9EEA-914151B11D0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9EDAFDE-C847-44CB-9692-C6460A167E51}" type="datetimeFigureOut">
              <a:rPr lang="tr-TR" smtClean="0"/>
              <a:t>10.04.2012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E76AA5-FFDE-4D35-9EEA-914151B11D09}"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9EDAFDE-C847-44CB-9692-C6460A167E51}" type="datetimeFigureOut">
              <a:rPr lang="tr-TR" smtClean="0"/>
              <a:t>10.04.2012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E76AA5-FFDE-4D35-9EEA-914151B11D09}" type="slidenum">
              <a:rPr lang="tr-TR" smtClean="0"/>
              <a:t>‹#›</a:t>
            </a:fld>
            <a:endParaRPr lang="tr-TR"/>
          </a:p>
        </p:txBody>
      </p:sp>
    </p:spTree>
    <p:extLst>
      <p:ext uri="{BB962C8B-B14F-4D97-AF65-F5344CB8AC3E}">
        <p14:creationId xmlns:p14="http://schemas.microsoft.com/office/powerpoint/2010/main" val="3730281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9EDAFDE-C847-44CB-9692-C6460A167E51}" type="datetimeFigureOut">
              <a:rPr lang="tr-TR" smtClean="0"/>
              <a:t>10.04.2012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E76AA5-FFDE-4D35-9EEA-914151B11D09}" type="slidenum">
              <a:rPr lang="tr-TR" smtClean="0"/>
              <a:t>‹#›</a:t>
            </a:fld>
            <a:endParaRPr lang="tr-TR"/>
          </a:p>
        </p:txBody>
      </p:sp>
    </p:spTree>
    <p:extLst>
      <p:ext uri="{BB962C8B-B14F-4D97-AF65-F5344CB8AC3E}">
        <p14:creationId xmlns:p14="http://schemas.microsoft.com/office/powerpoint/2010/main" val="1021216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9EDAFDE-C847-44CB-9692-C6460A167E51}" type="datetimeFigureOut">
              <a:rPr lang="tr-TR" smtClean="0"/>
              <a:t>10.04.2012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E76AA5-FFDE-4D35-9EEA-914151B11D09}" type="slidenum">
              <a:rPr lang="tr-TR" smtClean="0"/>
              <a:t>‹#›</a:t>
            </a:fld>
            <a:endParaRPr lang="tr-TR"/>
          </a:p>
        </p:txBody>
      </p:sp>
    </p:spTree>
    <p:extLst>
      <p:ext uri="{BB962C8B-B14F-4D97-AF65-F5344CB8AC3E}">
        <p14:creationId xmlns:p14="http://schemas.microsoft.com/office/powerpoint/2010/main" val="4266402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9EDAFDE-C847-44CB-9692-C6460A167E51}" type="datetimeFigureOut">
              <a:rPr lang="tr-TR" smtClean="0"/>
              <a:t>10.04.2012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AE76AA5-FFDE-4D35-9EEA-914151B11D09}" type="slidenum">
              <a:rPr lang="tr-TR" smtClean="0"/>
              <a:t>‹#›</a:t>
            </a:fld>
            <a:endParaRPr lang="tr-TR"/>
          </a:p>
        </p:txBody>
      </p:sp>
    </p:spTree>
    <p:extLst>
      <p:ext uri="{BB962C8B-B14F-4D97-AF65-F5344CB8AC3E}">
        <p14:creationId xmlns:p14="http://schemas.microsoft.com/office/powerpoint/2010/main" val="439642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9EDAFDE-C847-44CB-9692-C6460A167E51}" type="datetimeFigureOut">
              <a:rPr lang="tr-TR" smtClean="0"/>
              <a:t>10.04.2012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AE76AA5-FFDE-4D35-9EEA-914151B11D09}" type="slidenum">
              <a:rPr lang="tr-TR" smtClean="0"/>
              <a:t>‹#›</a:t>
            </a:fld>
            <a:endParaRPr lang="tr-TR"/>
          </a:p>
        </p:txBody>
      </p:sp>
    </p:spTree>
    <p:extLst>
      <p:ext uri="{BB962C8B-B14F-4D97-AF65-F5344CB8AC3E}">
        <p14:creationId xmlns:p14="http://schemas.microsoft.com/office/powerpoint/2010/main" val="305094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9EDAFDE-C847-44CB-9692-C6460A167E51}" type="datetimeFigureOut">
              <a:rPr lang="tr-TR" smtClean="0"/>
              <a:t>10.04.2012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AE76AA5-FFDE-4D35-9EEA-914151B11D09}" type="slidenum">
              <a:rPr lang="tr-TR" smtClean="0"/>
              <a:t>‹#›</a:t>
            </a:fld>
            <a:endParaRPr lang="tr-TR"/>
          </a:p>
        </p:txBody>
      </p:sp>
    </p:spTree>
    <p:extLst>
      <p:ext uri="{BB962C8B-B14F-4D97-AF65-F5344CB8AC3E}">
        <p14:creationId xmlns:p14="http://schemas.microsoft.com/office/powerpoint/2010/main" val="2841030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9EDAFDE-C847-44CB-9692-C6460A167E51}" type="datetimeFigureOut">
              <a:rPr lang="tr-TR" smtClean="0"/>
              <a:t>10.04.2012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AE76AA5-FFDE-4D35-9EEA-914151B11D09}" type="slidenum">
              <a:rPr lang="tr-TR" smtClean="0"/>
              <a:t>‹#›</a:t>
            </a:fld>
            <a:endParaRPr lang="tr-TR"/>
          </a:p>
        </p:txBody>
      </p:sp>
    </p:spTree>
    <p:extLst>
      <p:ext uri="{BB962C8B-B14F-4D97-AF65-F5344CB8AC3E}">
        <p14:creationId xmlns:p14="http://schemas.microsoft.com/office/powerpoint/2010/main" val="394268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9EDAFDE-C847-44CB-9692-C6460A167E51}" type="datetimeFigureOut">
              <a:rPr lang="tr-TR" smtClean="0"/>
              <a:t>10.04.2012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AE76AA5-FFDE-4D35-9EEA-914151B11D09}" type="slidenum">
              <a:rPr lang="tr-TR" smtClean="0"/>
              <a:t>‹#›</a:t>
            </a:fld>
            <a:endParaRPr lang="tr-TR"/>
          </a:p>
        </p:txBody>
      </p:sp>
    </p:spTree>
    <p:extLst>
      <p:ext uri="{BB962C8B-B14F-4D97-AF65-F5344CB8AC3E}">
        <p14:creationId xmlns:p14="http://schemas.microsoft.com/office/powerpoint/2010/main" val="293151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9EDAFDE-C847-44CB-9692-C6460A167E51}" type="datetimeFigureOut">
              <a:rPr lang="tr-TR" smtClean="0"/>
              <a:t>10.04.2012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E76AA5-FFDE-4D35-9EEA-914151B11D09}"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9EDAFDE-C847-44CB-9692-C6460A167E51}" type="datetimeFigureOut">
              <a:rPr lang="tr-TR" smtClean="0"/>
              <a:t>10.04.2012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AE76AA5-FFDE-4D35-9EEA-914151B11D09}" type="slidenum">
              <a:rPr lang="tr-TR" smtClean="0"/>
              <a:t>‹#›</a:t>
            </a:fld>
            <a:endParaRPr lang="tr-TR"/>
          </a:p>
        </p:txBody>
      </p:sp>
    </p:spTree>
    <p:extLst>
      <p:ext uri="{BB962C8B-B14F-4D97-AF65-F5344CB8AC3E}">
        <p14:creationId xmlns:p14="http://schemas.microsoft.com/office/powerpoint/2010/main" val="1618356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9EDAFDE-C847-44CB-9692-C6460A167E51}" type="datetimeFigureOut">
              <a:rPr lang="tr-TR" smtClean="0"/>
              <a:t>10.04.2012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E76AA5-FFDE-4D35-9EEA-914151B11D09}" type="slidenum">
              <a:rPr lang="tr-TR" smtClean="0"/>
              <a:t>‹#›</a:t>
            </a:fld>
            <a:endParaRPr lang="tr-TR"/>
          </a:p>
        </p:txBody>
      </p:sp>
    </p:spTree>
    <p:extLst>
      <p:ext uri="{BB962C8B-B14F-4D97-AF65-F5344CB8AC3E}">
        <p14:creationId xmlns:p14="http://schemas.microsoft.com/office/powerpoint/2010/main" val="3612555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9EDAFDE-C847-44CB-9692-C6460A167E51}" type="datetimeFigureOut">
              <a:rPr lang="tr-TR" smtClean="0"/>
              <a:t>10.04.2012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E76AA5-FFDE-4D35-9EEA-914151B11D09}" type="slidenum">
              <a:rPr lang="tr-TR" smtClean="0"/>
              <a:t>‹#›</a:t>
            </a:fld>
            <a:endParaRPr lang="tr-TR"/>
          </a:p>
        </p:txBody>
      </p:sp>
    </p:spTree>
    <p:extLst>
      <p:ext uri="{BB962C8B-B14F-4D97-AF65-F5344CB8AC3E}">
        <p14:creationId xmlns:p14="http://schemas.microsoft.com/office/powerpoint/2010/main" val="390437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EDAFDE-C847-44CB-9692-C6460A167E51}" type="datetimeFigureOut">
              <a:rPr lang="tr-TR" smtClean="0"/>
              <a:t>10.04.2012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E76AA5-FFDE-4D35-9EEA-914151B11D09}"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79EDAFDE-C847-44CB-9692-C6460A167E51}" type="datetimeFigureOut">
              <a:rPr lang="tr-TR" smtClean="0"/>
              <a:t>10.04.2012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E76AA5-FFDE-4D35-9EEA-914151B11D09}"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79EDAFDE-C847-44CB-9692-C6460A167E51}" type="datetimeFigureOut">
              <a:rPr lang="tr-TR" smtClean="0"/>
              <a:t>10.04.2012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AE76AA5-FFDE-4D35-9EEA-914151B11D09}"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79EDAFDE-C847-44CB-9692-C6460A167E51}" type="datetimeFigureOut">
              <a:rPr lang="tr-TR" smtClean="0"/>
              <a:t>10.04.2012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AE76AA5-FFDE-4D35-9EEA-914151B11D09}"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9EDAFDE-C847-44CB-9692-C6460A167E51}" type="datetimeFigureOut">
              <a:rPr lang="tr-TR" smtClean="0"/>
              <a:t>10.04.2012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E76AA5-FFDE-4D35-9EEA-914151B11D0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9EDAFDE-C847-44CB-9692-C6460A167E51}" type="datetimeFigureOut">
              <a:rPr lang="tr-TR" smtClean="0"/>
              <a:t>10.04.2012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E76AA5-FFDE-4D35-9EEA-914151B11D09}"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9EDAFDE-C847-44CB-9692-C6460A167E51}" type="datetimeFigureOut">
              <a:rPr lang="tr-TR" smtClean="0"/>
              <a:t>10.04.2012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E76AA5-FFDE-4D35-9EEA-914151B11D09}"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9EDAFDE-C847-44CB-9692-C6460A167E51}" type="datetimeFigureOut">
              <a:rPr lang="tr-TR" smtClean="0"/>
              <a:t>10.04.2012</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AE76AA5-FFDE-4D35-9EEA-914151B11D09}"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DAFDE-C847-44CB-9692-C6460A167E51}" type="datetimeFigureOut">
              <a:rPr lang="tr-TR" smtClean="0"/>
              <a:t>10.04.2012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76AA5-FFDE-4D35-9EEA-914151B11D09}" type="slidenum">
              <a:rPr lang="tr-TR" smtClean="0"/>
              <a:t>‹#›</a:t>
            </a:fld>
            <a:endParaRPr lang="tr-TR"/>
          </a:p>
        </p:txBody>
      </p:sp>
    </p:spTree>
    <p:extLst>
      <p:ext uri="{BB962C8B-B14F-4D97-AF65-F5344CB8AC3E}">
        <p14:creationId xmlns:p14="http://schemas.microsoft.com/office/powerpoint/2010/main" val="9088882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340768"/>
            <a:ext cx="7772400" cy="1728192"/>
          </a:xfrm>
        </p:spPr>
        <p:txBody>
          <a:bodyPr/>
          <a:lstStyle/>
          <a:p>
            <a:r>
              <a:rPr lang="tr-TR" b="1" i="1" dirty="0" smtClean="0"/>
              <a:t>AĞ DONANIMLARI </a:t>
            </a:r>
            <a:endParaRPr lang="tr-TR" b="1" i="1" dirty="0"/>
          </a:p>
        </p:txBody>
      </p:sp>
    </p:spTree>
    <p:extLst>
      <p:ext uri="{BB962C8B-B14F-4D97-AF65-F5344CB8AC3E}">
        <p14:creationId xmlns:p14="http://schemas.microsoft.com/office/powerpoint/2010/main" val="3169020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1124744"/>
            <a:ext cx="6480720" cy="792088"/>
          </a:xfrm>
        </p:spPr>
        <p:txBody>
          <a:bodyPr/>
          <a:lstStyle/>
          <a:p>
            <a:r>
              <a:rPr lang="tr-TR" sz="2100" dirty="0"/>
              <a:t>Fiber Optik Kablolar</a:t>
            </a:r>
          </a:p>
        </p:txBody>
      </p:sp>
      <p:sp>
        <p:nvSpPr>
          <p:cNvPr id="3" name="Metin Yer Tutucusu 2"/>
          <p:cNvSpPr>
            <a:spLocks noGrp="1"/>
          </p:cNvSpPr>
          <p:nvPr>
            <p:ph type="body" sz="half" idx="2"/>
          </p:nvPr>
        </p:nvSpPr>
        <p:spPr>
          <a:xfrm>
            <a:off x="4788024" y="2132856"/>
            <a:ext cx="3024336" cy="3240360"/>
          </a:xfrm>
        </p:spPr>
        <p:txBody>
          <a:bodyPr/>
          <a:lstStyle/>
          <a:p>
            <a:pPr algn="l"/>
            <a:r>
              <a:rPr lang="tr-TR" sz="2000" dirty="0"/>
              <a:t>Gelen elektriksel sinyalleri ışık sinyallerine çevirir. Işığın fiber optik kabloda dengeli bir şekilde yol alır ve buna </a:t>
            </a:r>
            <a:r>
              <a:rPr lang="tr-TR" sz="2000" dirty="0" err="1"/>
              <a:t>mod</a:t>
            </a:r>
            <a:r>
              <a:rPr lang="tr-TR" sz="2000" dirty="0"/>
              <a:t> denir.</a:t>
            </a:r>
          </a:p>
          <a:p>
            <a:endParaRPr lang="tr-TR" dirty="0"/>
          </a:p>
          <a:p>
            <a:endParaRPr lang="tr-TR" dirty="0"/>
          </a:p>
        </p:txBody>
      </p:sp>
      <p:pic>
        <p:nvPicPr>
          <p:cNvPr id="5" name="Picture 4"/>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038763" y="2276872"/>
            <a:ext cx="3609437" cy="3168352"/>
          </a:xfrm>
          <a:noFill/>
          <a:ln/>
        </p:spPr>
      </p:pic>
    </p:spTree>
    <p:extLst>
      <p:ext uri="{BB962C8B-B14F-4D97-AF65-F5344CB8AC3E}">
        <p14:creationId xmlns:p14="http://schemas.microsoft.com/office/powerpoint/2010/main" val="1656618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980728"/>
            <a:ext cx="6984776" cy="1008112"/>
          </a:xfrm>
        </p:spPr>
        <p:txBody>
          <a:bodyPr/>
          <a:lstStyle/>
          <a:p>
            <a:r>
              <a:rPr lang="tr-TR" dirty="0" smtClean="0"/>
              <a:t>Ethernet </a:t>
            </a:r>
            <a:r>
              <a:rPr lang="tr-TR" dirty="0" err="1" smtClean="0"/>
              <a:t>kartI</a:t>
            </a:r>
            <a:endParaRPr lang="tr-TR" dirty="0"/>
          </a:p>
        </p:txBody>
      </p:sp>
      <p:sp>
        <p:nvSpPr>
          <p:cNvPr id="3" name="Alt Başlık 2"/>
          <p:cNvSpPr>
            <a:spLocks noGrp="1"/>
          </p:cNvSpPr>
          <p:nvPr>
            <p:ph type="subTitle" idx="1"/>
          </p:nvPr>
        </p:nvSpPr>
        <p:spPr>
          <a:xfrm>
            <a:off x="1115616" y="2132856"/>
            <a:ext cx="6912768" cy="3384376"/>
          </a:xfrm>
        </p:spPr>
        <p:txBody>
          <a:bodyPr/>
          <a:lstStyle/>
          <a:p>
            <a:pPr algn="l"/>
            <a:r>
              <a:rPr lang="tr-TR" i="0" dirty="0" smtClean="0">
                <a:solidFill>
                  <a:schemeClr val="tx1"/>
                </a:solidFill>
              </a:rPr>
              <a:t>Bilgisayarlar </a:t>
            </a:r>
            <a:r>
              <a:rPr lang="tr-TR" i="0" dirty="0">
                <a:solidFill>
                  <a:schemeClr val="tx1"/>
                </a:solidFill>
              </a:rPr>
              <a:t>arasında bir ağ oluşturmaya yarayan yöntemin adıdır. Ethernet kartı ise Bilgisayarların </a:t>
            </a:r>
            <a:r>
              <a:rPr lang="tr-TR" i="0" dirty="0" err="1">
                <a:solidFill>
                  <a:schemeClr val="tx1"/>
                </a:solidFill>
              </a:rPr>
              <a:t>ethernet</a:t>
            </a:r>
            <a:r>
              <a:rPr lang="tr-TR" i="0" dirty="0">
                <a:solidFill>
                  <a:schemeClr val="tx1"/>
                </a:solidFill>
              </a:rPr>
              <a:t> aracılığı ile birbirlerine bağlanabilmeleri için gereken </a:t>
            </a:r>
            <a:r>
              <a:rPr lang="tr-TR" i="0" dirty="0" err="1">
                <a:solidFill>
                  <a:schemeClr val="tx1"/>
                </a:solidFill>
              </a:rPr>
              <a:t>donanımdır.Anlaşılacağı</a:t>
            </a:r>
            <a:r>
              <a:rPr lang="tr-TR" i="0" dirty="0">
                <a:solidFill>
                  <a:schemeClr val="tx1"/>
                </a:solidFill>
              </a:rPr>
              <a:t> üzerine Ethernet ve Ethernet kartı birbirinden farklı </a:t>
            </a:r>
            <a:r>
              <a:rPr lang="tr-TR" i="0" dirty="0" err="1">
                <a:solidFill>
                  <a:schemeClr val="tx1"/>
                </a:solidFill>
              </a:rPr>
              <a:t>kavramlardır.Birbirine</a:t>
            </a:r>
            <a:r>
              <a:rPr lang="tr-TR" i="0" dirty="0">
                <a:solidFill>
                  <a:schemeClr val="tx1"/>
                </a:solidFill>
              </a:rPr>
              <a:t> </a:t>
            </a:r>
            <a:r>
              <a:rPr lang="tr-TR" i="0" dirty="0" err="1">
                <a:solidFill>
                  <a:schemeClr val="tx1"/>
                </a:solidFill>
              </a:rPr>
              <a:t>karıştırılmamalıdır.Bunu</a:t>
            </a:r>
            <a:r>
              <a:rPr lang="tr-TR" i="0" dirty="0">
                <a:solidFill>
                  <a:schemeClr val="tx1"/>
                </a:solidFill>
              </a:rPr>
              <a:t> iskelet ve kemik kavramına benzetebiliriz. Kemikler olmadan iskelet olamaz, aynı şekilde Ethernet kartı olmadan </a:t>
            </a:r>
            <a:r>
              <a:rPr lang="tr-TR" i="0" dirty="0" err="1">
                <a:solidFill>
                  <a:schemeClr val="tx1"/>
                </a:solidFill>
              </a:rPr>
              <a:t>pcler</a:t>
            </a:r>
            <a:r>
              <a:rPr lang="tr-TR" i="0" dirty="0">
                <a:solidFill>
                  <a:schemeClr val="tx1"/>
                </a:solidFill>
              </a:rPr>
              <a:t> arasında iletişim sağlanamaz.</a:t>
            </a:r>
          </a:p>
          <a:p>
            <a:endParaRPr lang="tr-TR" dirty="0"/>
          </a:p>
        </p:txBody>
      </p:sp>
    </p:spTree>
    <p:extLst>
      <p:ext uri="{BB962C8B-B14F-4D97-AF65-F5344CB8AC3E}">
        <p14:creationId xmlns:p14="http://schemas.microsoft.com/office/powerpoint/2010/main" val="2222194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Örnek </a:t>
            </a:r>
            <a:r>
              <a:rPr lang="tr-TR" dirty="0" err="1" smtClean="0"/>
              <a:t>ethernet</a:t>
            </a:r>
            <a:r>
              <a:rPr lang="tr-TR" dirty="0" smtClean="0"/>
              <a:t> </a:t>
            </a:r>
            <a:r>
              <a:rPr lang="tr-TR" dirty="0" err="1" smtClean="0"/>
              <a:t>kartI</a:t>
            </a:r>
            <a:endParaRPr lang="tr-TR" dirty="0"/>
          </a:p>
        </p:txBody>
      </p:sp>
      <p:pic>
        <p:nvPicPr>
          <p:cNvPr id="4" name="Picture 7" descr="NIC-FA3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2103633"/>
            <a:ext cx="6984776" cy="338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190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980728"/>
            <a:ext cx="6840760" cy="720080"/>
          </a:xfrm>
        </p:spPr>
        <p:txBody>
          <a:bodyPr/>
          <a:lstStyle/>
          <a:p>
            <a:r>
              <a:rPr lang="tr-TR" sz="1800" dirty="0"/>
              <a:t>KONNEKTÖR YAPILARINA GÖRE ETHERNET KARTLARI</a:t>
            </a:r>
            <a:br>
              <a:rPr lang="tr-TR" sz="1800" dirty="0"/>
            </a:br>
            <a:endParaRPr lang="tr-TR" dirty="0"/>
          </a:p>
        </p:txBody>
      </p:sp>
      <p:sp>
        <p:nvSpPr>
          <p:cNvPr id="3" name="Metin Yer Tutucusu 2"/>
          <p:cNvSpPr>
            <a:spLocks noGrp="1"/>
          </p:cNvSpPr>
          <p:nvPr>
            <p:ph type="body" sz="half" idx="2"/>
          </p:nvPr>
        </p:nvSpPr>
        <p:spPr/>
        <p:txBody>
          <a:bodyPr/>
          <a:lstStyle/>
          <a:p>
            <a:pPr algn="l"/>
            <a:r>
              <a:rPr lang="tr-TR" sz="2000" b="1" dirty="0"/>
              <a:t>a) BNC </a:t>
            </a:r>
            <a:r>
              <a:rPr lang="tr-TR" sz="2000" b="1" dirty="0" err="1"/>
              <a:t>konnektörlü</a:t>
            </a:r>
            <a:r>
              <a:rPr lang="tr-TR" sz="2000" b="1" dirty="0"/>
              <a:t> </a:t>
            </a:r>
            <a:r>
              <a:rPr lang="tr-TR" sz="2000" b="1" dirty="0" err="1"/>
              <a:t>ethernet</a:t>
            </a:r>
            <a:r>
              <a:rPr lang="tr-TR" sz="2000" b="1" dirty="0"/>
              <a:t> kartları :  </a:t>
            </a:r>
            <a:r>
              <a:rPr lang="tr-TR" sz="2000" b="1" dirty="0" err="1"/>
              <a:t>Koaksiyel</a:t>
            </a:r>
            <a:r>
              <a:rPr lang="tr-TR" sz="2000" b="1" dirty="0"/>
              <a:t> kablo kullanan </a:t>
            </a:r>
            <a:r>
              <a:rPr lang="tr-TR" sz="2000" b="1" dirty="0" err="1"/>
              <a:t>ethernet</a:t>
            </a:r>
            <a:r>
              <a:rPr lang="tr-TR" sz="2000" b="1" dirty="0"/>
              <a:t> kartlarıdır. 10 </a:t>
            </a:r>
            <a:r>
              <a:rPr lang="tr-TR" sz="2000" b="1" dirty="0" err="1"/>
              <a:t>Mbps</a:t>
            </a:r>
            <a:r>
              <a:rPr lang="tr-TR" sz="2000" b="1" dirty="0"/>
              <a:t> veri iletimi sağlar.</a:t>
            </a:r>
          </a:p>
          <a:p>
            <a:endParaRPr lang="tr-TR" dirty="0"/>
          </a:p>
        </p:txBody>
      </p:sp>
      <p:pic>
        <p:nvPicPr>
          <p:cNvPr id="5" name="Picture 7" descr="bnc"/>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259632" y="2060848"/>
            <a:ext cx="3703138"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924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980728"/>
            <a:ext cx="7056784" cy="599440"/>
          </a:xfrm>
        </p:spPr>
        <p:txBody>
          <a:bodyPr/>
          <a:lstStyle/>
          <a:p>
            <a:r>
              <a:rPr lang="tr-TR" sz="1800" dirty="0"/>
              <a:t>KONNEKTÖR YAPILARINA GÖRE ETHERNET KARTLARI</a:t>
            </a:r>
          </a:p>
        </p:txBody>
      </p:sp>
      <p:sp>
        <p:nvSpPr>
          <p:cNvPr id="3" name="Metin Yer Tutucusu 2"/>
          <p:cNvSpPr>
            <a:spLocks noGrp="1"/>
          </p:cNvSpPr>
          <p:nvPr>
            <p:ph type="body" sz="half" idx="2"/>
          </p:nvPr>
        </p:nvSpPr>
        <p:spPr>
          <a:xfrm>
            <a:off x="4953001" y="1700808"/>
            <a:ext cx="2819399" cy="3480792"/>
          </a:xfrm>
        </p:spPr>
        <p:txBody>
          <a:bodyPr>
            <a:normAutofit fontScale="92500" lnSpcReduction="20000"/>
          </a:bodyPr>
          <a:lstStyle/>
          <a:p>
            <a:pPr algn="l"/>
            <a:r>
              <a:rPr lang="tr-TR" sz="2000" b="1" dirty="0"/>
              <a:t>b) RJ-45 </a:t>
            </a:r>
            <a:r>
              <a:rPr lang="tr-TR" sz="2000" b="1" dirty="0" err="1"/>
              <a:t>konnektörlü</a:t>
            </a:r>
            <a:r>
              <a:rPr lang="tr-TR" sz="2000" b="1" dirty="0"/>
              <a:t> </a:t>
            </a:r>
            <a:r>
              <a:rPr lang="tr-TR" sz="2000" b="1" dirty="0" err="1"/>
              <a:t>ethernet</a:t>
            </a:r>
            <a:r>
              <a:rPr lang="tr-TR" sz="2000" b="1" dirty="0"/>
              <a:t> kartları :  Çift bükümlü kablo kullanan </a:t>
            </a:r>
            <a:r>
              <a:rPr lang="tr-TR" sz="2000" b="1" dirty="0" err="1"/>
              <a:t>ethernet</a:t>
            </a:r>
            <a:r>
              <a:rPr lang="tr-TR" sz="2000" b="1" dirty="0"/>
              <a:t> kartlarıdır. Çift bükümlü kablonun ucuna   RJ-45 </a:t>
            </a:r>
            <a:r>
              <a:rPr lang="tr-TR" sz="2000" b="1" dirty="0" err="1"/>
              <a:t>konnektörü</a:t>
            </a:r>
            <a:r>
              <a:rPr lang="tr-TR" sz="2000" b="1" dirty="0"/>
              <a:t> takılır. 10, 100, 1000 </a:t>
            </a:r>
            <a:r>
              <a:rPr lang="tr-TR" sz="2000" b="1" dirty="0" err="1"/>
              <a:t>Mbps</a:t>
            </a:r>
            <a:r>
              <a:rPr lang="tr-TR" sz="2000" b="1" dirty="0"/>
              <a:t> hızlarında veri iletimi sağlar.</a:t>
            </a:r>
          </a:p>
          <a:p>
            <a:endParaRPr lang="tr-TR" dirty="0"/>
          </a:p>
        </p:txBody>
      </p:sp>
      <p:pic>
        <p:nvPicPr>
          <p:cNvPr id="5" name="Picture 5" descr="rj45"/>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81124" y="1916833"/>
            <a:ext cx="3606900"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970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1124744"/>
            <a:ext cx="6912768" cy="599440"/>
          </a:xfrm>
        </p:spPr>
        <p:txBody>
          <a:bodyPr/>
          <a:lstStyle/>
          <a:p>
            <a:r>
              <a:rPr lang="tr-TR" sz="1800" dirty="0"/>
              <a:t>KONNEKTÖR YAPILARINA GÖRE ETHERNET KARTLARI</a:t>
            </a:r>
            <a:br>
              <a:rPr lang="tr-TR" sz="1800" dirty="0"/>
            </a:br>
            <a:endParaRPr lang="tr-TR" dirty="0"/>
          </a:p>
        </p:txBody>
      </p:sp>
      <p:sp>
        <p:nvSpPr>
          <p:cNvPr id="3" name="Metin Yer Tutucusu 2"/>
          <p:cNvSpPr>
            <a:spLocks noGrp="1"/>
          </p:cNvSpPr>
          <p:nvPr>
            <p:ph type="body" sz="half" idx="2"/>
          </p:nvPr>
        </p:nvSpPr>
        <p:spPr/>
        <p:txBody>
          <a:bodyPr>
            <a:normAutofit/>
          </a:bodyPr>
          <a:lstStyle/>
          <a:p>
            <a:pPr algn="l"/>
            <a:r>
              <a:rPr lang="tr-TR" sz="2000" b="1" dirty="0"/>
              <a:t>c) </a:t>
            </a:r>
            <a:r>
              <a:rPr lang="tr-TR" sz="2000" b="1" dirty="0" err="1"/>
              <a:t>Combo</a:t>
            </a:r>
            <a:r>
              <a:rPr lang="tr-TR" sz="2000" b="1" dirty="0"/>
              <a:t> </a:t>
            </a:r>
            <a:r>
              <a:rPr lang="tr-TR" sz="2000" b="1" dirty="0" err="1"/>
              <a:t>ethernet</a:t>
            </a:r>
            <a:r>
              <a:rPr lang="tr-TR" sz="2000" b="1" dirty="0"/>
              <a:t> kartları :  Hem </a:t>
            </a:r>
            <a:r>
              <a:rPr lang="tr-TR" sz="2000" b="1" dirty="0" err="1"/>
              <a:t>koaksiyel</a:t>
            </a:r>
            <a:r>
              <a:rPr lang="tr-TR" sz="2000" b="1" dirty="0"/>
              <a:t>, hem UTP kablo takılabilen ağ kartıdır. İki bağlantı da aynı anda yapılamaz.</a:t>
            </a:r>
          </a:p>
        </p:txBody>
      </p:sp>
      <p:pic>
        <p:nvPicPr>
          <p:cNvPr id="5" name="Picture 5" descr="combo"/>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15616" y="2204863"/>
            <a:ext cx="3672408" cy="341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176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1124744"/>
            <a:ext cx="7200800" cy="599440"/>
          </a:xfrm>
        </p:spPr>
        <p:txBody>
          <a:bodyPr/>
          <a:lstStyle/>
          <a:p>
            <a:r>
              <a:rPr lang="tr-TR" sz="1800" dirty="0"/>
              <a:t>KONNEKTÖR YAPILARINA GÖRE ETHERNET KARTLARI</a:t>
            </a:r>
            <a:br>
              <a:rPr lang="tr-TR" sz="1800" dirty="0"/>
            </a:br>
            <a:endParaRPr lang="tr-TR" dirty="0"/>
          </a:p>
        </p:txBody>
      </p:sp>
      <p:sp>
        <p:nvSpPr>
          <p:cNvPr id="3" name="Metin Yer Tutucusu 2"/>
          <p:cNvSpPr>
            <a:spLocks noGrp="1"/>
          </p:cNvSpPr>
          <p:nvPr>
            <p:ph type="body" sz="half" idx="2"/>
          </p:nvPr>
        </p:nvSpPr>
        <p:spPr/>
        <p:txBody>
          <a:bodyPr/>
          <a:lstStyle/>
          <a:p>
            <a:pPr algn="l"/>
            <a:r>
              <a:rPr lang="tr-TR" sz="2000" b="1" dirty="0"/>
              <a:t>d) USB </a:t>
            </a:r>
            <a:r>
              <a:rPr lang="tr-TR" sz="2000" b="1" dirty="0" err="1"/>
              <a:t>ethernet</a:t>
            </a:r>
            <a:r>
              <a:rPr lang="tr-TR" sz="2000" b="1" dirty="0"/>
              <a:t> kartları :  Bilgisayarın USB bağlantı noktasından takılabilen </a:t>
            </a:r>
            <a:r>
              <a:rPr lang="tr-TR" sz="2000" b="1" dirty="0" err="1"/>
              <a:t>ethernet</a:t>
            </a:r>
            <a:r>
              <a:rPr lang="tr-TR" sz="2000" b="1" dirty="0"/>
              <a:t> kartıdır. (Plug &amp; Play)</a:t>
            </a:r>
          </a:p>
          <a:p>
            <a:endParaRPr lang="tr-TR" dirty="0"/>
          </a:p>
        </p:txBody>
      </p:sp>
      <p:pic>
        <p:nvPicPr>
          <p:cNvPr id="5" name="Picture 6" descr="usbethernet"/>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15616" y="2060848"/>
            <a:ext cx="3744416"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233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1052735"/>
            <a:ext cx="6984776" cy="4524315"/>
          </a:xfrm>
          <a:prstGeom prst="rect">
            <a:avLst/>
          </a:prstGeom>
        </p:spPr>
        <p:txBody>
          <a:bodyPr wrap="square">
            <a:spAutoFit/>
          </a:bodyPr>
          <a:lstStyle/>
          <a:p>
            <a:r>
              <a:rPr lang="tr-TR" sz="2400" b="1" dirty="0"/>
              <a:t>1- HUB</a:t>
            </a:r>
            <a:endParaRPr lang="tr-TR" sz="2400" dirty="0"/>
          </a:p>
          <a:p>
            <a:r>
              <a:rPr lang="tr-TR" sz="2400" dirty="0"/>
              <a:t>HUB, yıldız topolojisine göre düzenlenen ağlarda kullanılan bir merkezi bağlantı ünitesidir. Yıldız topolojideki ağda kendine bağlı tüm ağ cihazlarının birbirleri ile bağlantı kurmasını (bilgi alışverişinde bulunmasını ) sağlar. Bir HUB aygıtı </a:t>
            </a:r>
            <a:r>
              <a:rPr lang="tr-TR" sz="2400" dirty="0" err="1"/>
              <a:t>LAN'ın</a:t>
            </a:r>
            <a:r>
              <a:rPr lang="tr-TR" sz="2400" dirty="0"/>
              <a:t> mimarisini değiştirmez. Kullanıcıların </a:t>
            </a:r>
            <a:r>
              <a:rPr lang="tr-TR" sz="2400" dirty="0" err="1"/>
              <a:t>LAN'a</a:t>
            </a:r>
            <a:r>
              <a:rPr lang="tr-TR" sz="2400" dirty="0"/>
              <a:t> katılmasını sağlar. HUB aygıtı genellikle LAN istasyonlarının bağlandığı bir kutudur. </a:t>
            </a:r>
            <a:r>
              <a:rPr lang="tr-TR" sz="2400" dirty="0" err="1"/>
              <a:t>HUB'ların</a:t>
            </a:r>
            <a:r>
              <a:rPr lang="tr-TR" sz="2400" dirty="0"/>
              <a:t> bir kısmı sadece bağlantıyı sağlarken, bir kısmı gelişmiş sorun giderme yeteneklerine sahiptir. Bazıları da sinyalleri güçlendirerek </a:t>
            </a:r>
            <a:r>
              <a:rPr lang="tr-TR" sz="2400" dirty="0" err="1"/>
              <a:t>network'ün</a:t>
            </a:r>
            <a:r>
              <a:rPr lang="tr-TR" sz="2400" dirty="0"/>
              <a:t> hızını artırırlar</a:t>
            </a:r>
            <a:r>
              <a:rPr lang="tr-TR" dirty="0"/>
              <a:t>.</a:t>
            </a:r>
          </a:p>
        </p:txBody>
      </p:sp>
    </p:spTree>
    <p:extLst>
      <p:ext uri="{BB962C8B-B14F-4D97-AF65-F5344CB8AC3E}">
        <p14:creationId xmlns:p14="http://schemas.microsoft.com/office/powerpoint/2010/main" val="4284145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HUB</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2251771"/>
            <a:ext cx="7056784" cy="3409477"/>
          </a:xfrm>
        </p:spPr>
      </p:pic>
    </p:spTree>
    <p:extLst>
      <p:ext uri="{BB962C8B-B14F-4D97-AF65-F5344CB8AC3E}">
        <p14:creationId xmlns:p14="http://schemas.microsoft.com/office/powerpoint/2010/main" val="3609459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1500" dirty="0" smtClean="0"/>
              <a:t>YANDA bir </a:t>
            </a:r>
            <a:r>
              <a:rPr lang="tr-TR" sz="1500" dirty="0"/>
              <a:t>HUB aygıtı görüyorsunuz.</a:t>
            </a:r>
          </a:p>
        </p:txBody>
      </p:sp>
      <p:sp>
        <p:nvSpPr>
          <p:cNvPr id="4" name="Metin Yer Tutucusu 3"/>
          <p:cNvSpPr>
            <a:spLocks noGrp="1"/>
          </p:cNvSpPr>
          <p:nvPr>
            <p:ph type="body" sz="half" idx="2"/>
          </p:nvPr>
        </p:nvSpPr>
        <p:spPr/>
        <p:txBody>
          <a:bodyPr/>
          <a:lstStyle/>
          <a:p>
            <a:r>
              <a:rPr lang="tr-TR" dirty="0"/>
              <a:t>        </a:t>
            </a:r>
            <a:r>
              <a:rPr lang="tr-TR" sz="1690" dirty="0"/>
              <a:t> HUB </a:t>
            </a:r>
            <a:r>
              <a:rPr lang="tr-TR" sz="1690" dirty="0" err="1"/>
              <a:t>lar</a:t>
            </a:r>
            <a:r>
              <a:rPr lang="tr-TR" sz="1690" dirty="0"/>
              <a:t> bir uçtan gelen bilgiyi maalesef istenen uca </a:t>
            </a:r>
            <a:r>
              <a:rPr lang="tr-TR" sz="1690" dirty="0" err="1"/>
              <a:t>değilde</a:t>
            </a:r>
            <a:r>
              <a:rPr lang="tr-TR" sz="1690" dirty="0"/>
              <a:t> tüm bilgisayarlara birden gönderirler bu durumda bilgisayarlar gelen bilginin kendilerine ait olup olmadığını kontrol etmek zorundadırlar.</a:t>
            </a:r>
          </a:p>
        </p:txBody>
      </p:sp>
      <p:pic>
        <p:nvPicPr>
          <p:cNvPr id="7" name="Resim Yer Tutucusu 6"/>
          <p:cNvPicPr>
            <a:picLocks noGrp="1" noChangeAspect="1"/>
          </p:cNvPicPr>
          <p:nvPr>
            <p:ph type="pic" idx="1"/>
          </p:nvPr>
        </p:nvPicPr>
        <p:blipFill>
          <a:blip r:embed="rId2">
            <a:extLst>
              <a:ext uri="{28A0092B-C50C-407E-A947-70E740481C1C}">
                <a14:useLocalDpi xmlns:a14="http://schemas.microsoft.com/office/drawing/2010/main" val="0"/>
              </a:ext>
            </a:extLst>
          </a:blip>
          <a:srcRect l="13333" r="13333"/>
          <a:stretch>
            <a:fillRect/>
          </a:stretch>
        </p:blipFill>
        <p:spPr>
          <a:xfrm>
            <a:off x="1043608" y="1556792"/>
            <a:ext cx="3744416" cy="3744416"/>
          </a:xfrm>
          <a:prstGeom prst="plaque">
            <a:avLst>
              <a:gd name="adj" fmla="val 0"/>
            </a:avLst>
          </a:prstGeom>
        </p:spPr>
      </p:pic>
    </p:spTree>
    <p:extLst>
      <p:ext uri="{BB962C8B-B14F-4D97-AF65-F5344CB8AC3E}">
        <p14:creationId xmlns:p14="http://schemas.microsoft.com/office/powerpoint/2010/main" val="52757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764704"/>
            <a:ext cx="7056784" cy="1368152"/>
          </a:xfrm>
        </p:spPr>
        <p:txBody>
          <a:bodyPr>
            <a:normAutofit fontScale="90000"/>
          </a:bodyPr>
          <a:lstStyle/>
          <a:p>
            <a:r>
              <a:rPr lang="tr-TR" dirty="0" smtClean="0"/>
              <a:t> </a:t>
            </a:r>
            <a:r>
              <a:rPr lang="tr-TR" dirty="0"/>
              <a:t>AĞ ELEMANLARI </a:t>
            </a:r>
            <a:r>
              <a:rPr lang="tr-TR" dirty="0" smtClean="0"/>
              <a:t>ÇEŞİTLERİ</a:t>
            </a:r>
            <a:r>
              <a:rPr lang="tr-TR" dirty="0"/>
              <a:t/>
            </a:r>
            <a:br>
              <a:rPr lang="tr-TR" dirty="0"/>
            </a:br>
            <a:endParaRPr lang="tr-TR" dirty="0"/>
          </a:p>
        </p:txBody>
      </p:sp>
      <p:sp>
        <p:nvSpPr>
          <p:cNvPr id="3" name="İçerik Yer Tutucusu 2"/>
          <p:cNvSpPr>
            <a:spLocks noGrp="1"/>
          </p:cNvSpPr>
          <p:nvPr>
            <p:ph idx="1"/>
          </p:nvPr>
        </p:nvSpPr>
        <p:spPr>
          <a:xfrm>
            <a:off x="1371600" y="2204864"/>
            <a:ext cx="6400800" cy="3528392"/>
          </a:xfrm>
        </p:spPr>
        <p:txBody>
          <a:bodyPr/>
          <a:lstStyle/>
          <a:p>
            <a:r>
              <a:rPr lang="tr-TR" dirty="0" smtClean="0"/>
              <a:t>KABLOLAR</a:t>
            </a:r>
          </a:p>
          <a:p>
            <a:r>
              <a:rPr lang="tr-TR" dirty="0" smtClean="0"/>
              <a:t>ETHERNET KARTI</a:t>
            </a:r>
          </a:p>
          <a:p>
            <a:r>
              <a:rPr lang="tr-TR" dirty="0" smtClean="0"/>
              <a:t>1- </a:t>
            </a:r>
            <a:r>
              <a:rPr lang="tr-TR" dirty="0"/>
              <a:t>HUB</a:t>
            </a:r>
          </a:p>
          <a:p>
            <a:r>
              <a:rPr lang="tr-TR" dirty="0" smtClean="0"/>
              <a:t>2- </a:t>
            </a:r>
            <a:r>
              <a:rPr lang="tr-TR" dirty="0"/>
              <a:t>SWİTCH</a:t>
            </a:r>
          </a:p>
          <a:p>
            <a:r>
              <a:rPr lang="tr-TR" dirty="0"/>
              <a:t>3- BRİDGE (KÖPRÜ)</a:t>
            </a:r>
          </a:p>
          <a:p>
            <a:r>
              <a:rPr lang="tr-TR" dirty="0" smtClean="0"/>
              <a:t>4-REPEATER</a:t>
            </a:r>
            <a:endParaRPr lang="tr-TR" dirty="0"/>
          </a:p>
          <a:p>
            <a:r>
              <a:rPr lang="tr-TR" dirty="0"/>
              <a:t>5- ROUTER </a:t>
            </a:r>
            <a:r>
              <a:rPr lang="tr-TR" dirty="0" smtClean="0"/>
              <a:t>(</a:t>
            </a:r>
            <a:r>
              <a:rPr lang="tr-TR" b="1" dirty="0"/>
              <a:t>YÖNLENDİRİCİLER</a:t>
            </a:r>
            <a:r>
              <a:rPr lang="tr-TR" dirty="0" smtClean="0"/>
              <a:t>)</a:t>
            </a:r>
            <a:endParaRPr lang="tr-TR" dirty="0"/>
          </a:p>
          <a:p>
            <a:endParaRPr lang="tr-TR" dirty="0"/>
          </a:p>
        </p:txBody>
      </p:sp>
    </p:spTree>
    <p:extLst>
      <p:ext uri="{BB962C8B-B14F-4D97-AF65-F5344CB8AC3E}">
        <p14:creationId xmlns:p14="http://schemas.microsoft.com/office/powerpoint/2010/main" val="611883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288" y="1052736"/>
            <a:ext cx="3600648" cy="928464"/>
          </a:xfrm>
          <a:prstGeom prst="rect">
            <a:avLst/>
          </a:prstGeom>
        </p:spPr>
        <p:txBody>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tr-TR" sz="3800" dirty="0" smtClean="0">
                <a:effectLst>
                  <a:outerShdw blurRad="38100" dist="38100" dir="2700000" algn="tl">
                    <a:srgbClr val="C0C0C0"/>
                  </a:outerShdw>
                </a:effectLst>
              </a:rPr>
              <a:t>HUB</a:t>
            </a:r>
            <a:endParaRPr lang="tr-TR" sz="3800" dirty="0">
              <a:effectLst>
                <a:outerShdw blurRad="38100" dist="38100" dir="2700000" algn="tl">
                  <a:srgbClr val="C0C0C0"/>
                </a:outerShdw>
              </a:effectLst>
            </a:endParaRPr>
          </a:p>
        </p:txBody>
      </p:sp>
      <p:sp>
        <p:nvSpPr>
          <p:cNvPr id="3" name="Rectangle 3"/>
          <p:cNvSpPr txBox="1">
            <a:spLocks noChangeArrowheads="1"/>
          </p:cNvSpPr>
          <p:nvPr/>
        </p:nvSpPr>
        <p:spPr>
          <a:xfrm>
            <a:off x="838200" y="1981200"/>
            <a:ext cx="4343400" cy="4724400"/>
          </a:xfrm>
          <a:prstGeom prst="rect">
            <a:avLst/>
          </a:prstGeom>
        </p:spPr>
        <p:txBody>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pPr>
              <a:lnSpc>
                <a:spcPct val="130000"/>
              </a:lnSpc>
            </a:pPr>
            <a:r>
              <a:rPr lang="tr-TR" altLang="en-US" sz="2200" dirty="0" smtClean="0"/>
              <a:t>Fiziksel </a:t>
            </a:r>
            <a:r>
              <a:rPr lang="en-US" altLang="en-US" sz="2200" dirty="0" smtClean="0"/>
              <a:t>k</a:t>
            </a:r>
            <a:r>
              <a:rPr lang="tr-TR" altLang="en-US" sz="2200" dirty="0" smtClean="0"/>
              <a:t>atman cihazıdır.</a:t>
            </a:r>
          </a:p>
          <a:p>
            <a:pPr>
              <a:lnSpc>
                <a:spcPct val="120000"/>
              </a:lnSpc>
            </a:pPr>
            <a:r>
              <a:rPr lang="en-US" sz="2200" dirty="0" smtClean="0">
                <a:cs typeface="Arial" charset="0"/>
              </a:rPr>
              <a:t>Hub</a:t>
            </a:r>
            <a:r>
              <a:rPr lang="tr-TR" sz="2200" dirty="0" err="1" smtClean="0">
                <a:cs typeface="Arial" charset="0"/>
              </a:rPr>
              <a:t>lar</a:t>
            </a:r>
            <a:r>
              <a:rPr lang="tr-TR" sz="2200" dirty="0" smtClean="0">
                <a:cs typeface="Arial" charset="0"/>
              </a:rPr>
              <a:t>, çok portlu </a:t>
            </a:r>
            <a:r>
              <a:rPr lang="en-US" sz="2200" dirty="0" smtClean="0">
                <a:cs typeface="Arial" charset="0"/>
              </a:rPr>
              <a:t>repeater</a:t>
            </a:r>
            <a:r>
              <a:rPr lang="tr-TR" sz="2200" dirty="0" err="1" smtClean="0">
                <a:cs typeface="Arial" charset="0"/>
              </a:rPr>
              <a:t>lardır</a:t>
            </a:r>
            <a:endParaRPr lang="en-US" sz="2200" dirty="0" smtClean="0">
              <a:cs typeface="Arial" charset="0"/>
            </a:endParaRPr>
          </a:p>
          <a:p>
            <a:pPr lvl="1">
              <a:lnSpc>
                <a:spcPct val="120000"/>
              </a:lnSpc>
            </a:pPr>
            <a:r>
              <a:rPr lang="tr-TR" sz="2200" dirty="0" smtClean="0">
                <a:cs typeface="Arial" charset="0"/>
              </a:rPr>
              <a:t>İki cihaz arasındaki fark, port sayılarıdır.</a:t>
            </a:r>
            <a:endParaRPr lang="en-US" sz="2200" dirty="0" smtClean="0">
              <a:cs typeface="Arial" charset="0"/>
            </a:endParaRPr>
          </a:p>
          <a:p>
            <a:pPr lvl="1">
              <a:lnSpc>
                <a:spcPct val="120000"/>
              </a:lnSpc>
            </a:pPr>
            <a:r>
              <a:rPr lang="tr-TR" sz="2200" dirty="0" smtClean="0">
                <a:cs typeface="Arial" charset="0"/>
              </a:rPr>
              <a:t>Bir </a:t>
            </a:r>
            <a:r>
              <a:rPr lang="tr-TR" sz="2200" dirty="0" err="1" smtClean="0">
                <a:cs typeface="Arial" charset="0"/>
              </a:rPr>
              <a:t>repeaterın</a:t>
            </a:r>
            <a:r>
              <a:rPr lang="tr-TR" sz="2200" dirty="0" smtClean="0">
                <a:cs typeface="Arial" charset="0"/>
              </a:rPr>
              <a:t> iki portu varken, bir </a:t>
            </a:r>
            <a:r>
              <a:rPr lang="tr-TR" sz="2200" dirty="0" err="1" smtClean="0">
                <a:cs typeface="Arial" charset="0"/>
              </a:rPr>
              <a:t>hub’ın</a:t>
            </a:r>
            <a:r>
              <a:rPr lang="tr-TR" sz="2200" dirty="0" smtClean="0">
                <a:cs typeface="Arial" charset="0"/>
              </a:rPr>
              <a:t> genellikle dört ile yirmi dört arasında portu vardır</a:t>
            </a:r>
            <a:endParaRPr lang="en-US" sz="2200" dirty="0" smtClean="0">
              <a:cs typeface="Arial" charset="0"/>
            </a:endParaRPr>
          </a:p>
        </p:txBody>
      </p:sp>
      <p:sp>
        <p:nvSpPr>
          <p:cNvPr id="4" name="Rectangle 4"/>
          <p:cNvSpPr>
            <a:spLocks noChangeArrowheads="1"/>
          </p:cNvSpPr>
          <p:nvPr/>
        </p:nvSpPr>
        <p:spPr bwMode="auto">
          <a:xfrm>
            <a:off x="6858000" y="3124200"/>
            <a:ext cx="762000" cy="533400"/>
          </a:xfrm>
          <a:prstGeom prst="rect">
            <a:avLst/>
          </a:prstGeom>
          <a:solidFill>
            <a:schemeClr val="accent2"/>
          </a:solidFill>
          <a:ln w="9525">
            <a:solidFill>
              <a:schemeClr val="tx1"/>
            </a:solidFill>
            <a:miter lim="800000"/>
            <a:headEnd/>
            <a:tailEnd/>
          </a:ln>
        </p:spPr>
        <p:txBody>
          <a:bodyPr wrap="none" anchor="ctr"/>
          <a:lstStyle/>
          <a:p>
            <a:pPr algn="ctr"/>
            <a:r>
              <a:rPr lang="en-AU" b="1" dirty="0">
                <a:solidFill>
                  <a:schemeClr val="bg1"/>
                </a:solidFill>
                <a:latin typeface="Arial" charset="0"/>
              </a:rPr>
              <a:t>hub</a:t>
            </a:r>
          </a:p>
        </p:txBody>
      </p:sp>
      <p:sp>
        <p:nvSpPr>
          <p:cNvPr id="5" name="Rectangle 5"/>
          <p:cNvSpPr>
            <a:spLocks noChangeArrowheads="1"/>
          </p:cNvSpPr>
          <p:nvPr/>
        </p:nvSpPr>
        <p:spPr bwMode="auto">
          <a:xfrm>
            <a:off x="5715000" y="4495800"/>
            <a:ext cx="762000" cy="533400"/>
          </a:xfrm>
          <a:prstGeom prst="rect">
            <a:avLst/>
          </a:prstGeom>
          <a:solidFill>
            <a:schemeClr val="accent2"/>
          </a:solidFill>
          <a:ln w="9525">
            <a:solidFill>
              <a:schemeClr val="tx1"/>
            </a:solidFill>
            <a:miter lim="800000"/>
            <a:headEnd/>
            <a:tailEnd/>
          </a:ln>
        </p:spPr>
        <p:txBody>
          <a:bodyPr wrap="none" anchor="ctr"/>
          <a:lstStyle/>
          <a:p>
            <a:pPr algn="ctr"/>
            <a:r>
              <a:rPr lang="en-AU" b="1" dirty="0">
                <a:solidFill>
                  <a:schemeClr val="bg1"/>
                </a:solidFill>
                <a:latin typeface="Arial" charset="0"/>
              </a:rPr>
              <a:t>hub</a:t>
            </a:r>
          </a:p>
        </p:txBody>
      </p:sp>
      <p:sp>
        <p:nvSpPr>
          <p:cNvPr id="6" name="Rectangle 6"/>
          <p:cNvSpPr>
            <a:spLocks noChangeArrowheads="1"/>
          </p:cNvSpPr>
          <p:nvPr/>
        </p:nvSpPr>
        <p:spPr bwMode="auto">
          <a:xfrm>
            <a:off x="6858000" y="4495800"/>
            <a:ext cx="762000" cy="533400"/>
          </a:xfrm>
          <a:prstGeom prst="rect">
            <a:avLst/>
          </a:prstGeom>
          <a:solidFill>
            <a:schemeClr val="accent2"/>
          </a:solidFill>
          <a:ln w="9525">
            <a:solidFill>
              <a:schemeClr val="tx1"/>
            </a:solidFill>
            <a:miter lim="800000"/>
            <a:headEnd/>
            <a:tailEnd/>
          </a:ln>
        </p:spPr>
        <p:txBody>
          <a:bodyPr wrap="none" anchor="ctr"/>
          <a:lstStyle/>
          <a:p>
            <a:pPr algn="ctr"/>
            <a:r>
              <a:rPr lang="en-AU" b="1" dirty="0">
                <a:solidFill>
                  <a:schemeClr val="bg1"/>
                </a:solidFill>
                <a:latin typeface="Arial" charset="0"/>
              </a:rPr>
              <a:t>hub</a:t>
            </a:r>
          </a:p>
        </p:txBody>
      </p:sp>
      <p:sp>
        <p:nvSpPr>
          <p:cNvPr id="7" name="Rectangle 7"/>
          <p:cNvSpPr>
            <a:spLocks noChangeArrowheads="1"/>
          </p:cNvSpPr>
          <p:nvPr/>
        </p:nvSpPr>
        <p:spPr bwMode="auto">
          <a:xfrm>
            <a:off x="8001000" y="4495800"/>
            <a:ext cx="762000" cy="533400"/>
          </a:xfrm>
          <a:prstGeom prst="rect">
            <a:avLst/>
          </a:prstGeom>
          <a:solidFill>
            <a:schemeClr val="accent2"/>
          </a:solidFill>
          <a:ln w="9525">
            <a:solidFill>
              <a:schemeClr val="tx1"/>
            </a:solidFill>
            <a:miter lim="800000"/>
            <a:headEnd/>
            <a:tailEnd/>
          </a:ln>
        </p:spPr>
        <p:txBody>
          <a:bodyPr wrap="none" anchor="ctr"/>
          <a:lstStyle/>
          <a:p>
            <a:pPr algn="ctr"/>
            <a:r>
              <a:rPr lang="en-AU" b="1" dirty="0">
                <a:solidFill>
                  <a:schemeClr val="bg1"/>
                </a:solidFill>
                <a:latin typeface="Arial" charset="0"/>
              </a:rPr>
              <a:t>hub</a:t>
            </a:r>
          </a:p>
        </p:txBody>
      </p:sp>
      <p:cxnSp>
        <p:nvCxnSpPr>
          <p:cNvPr id="8" name="AutoShape 8"/>
          <p:cNvCxnSpPr>
            <a:cxnSpLocks noChangeShapeType="1"/>
            <a:stCxn id="4" idx="2"/>
            <a:endCxn id="5" idx="0"/>
          </p:cNvCxnSpPr>
          <p:nvPr/>
        </p:nvCxnSpPr>
        <p:spPr bwMode="auto">
          <a:xfrm flipH="1">
            <a:off x="6096000" y="3657600"/>
            <a:ext cx="1143000" cy="8382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AutoShape 9"/>
          <p:cNvCxnSpPr>
            <a:cxnSpLocks noChangeShapeType="1"/>
            <a:stCxn id="4" idx="2"/>
            <a:endCxn id="6" idx="0"/>
          </p:cNvCxnSpPr>
          <p:nvPr/>
        </p:nvCxnSpPr>
        <p:spPr bwMode="auto">
          <a:xfrm>
            <a:off x="7239000" y="3657600"/>
            <a:ext cx="0" cy="8382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 name="AutoShape 10"/>
          <p:cNvCxnSpPr>
            <a:cxnSpLocks noChangeShapeType="1"/>
            <a:stCxn id="4" idx="2"/>
            <a:endCxn id="7" idx="0"/>
          </p:cNvCxnSpPr>
          <p:nvPr/>
        </p:nvCxnSpPr>
        <p:spPr bwMode="auto">
          <a:xfrm>
            <a:off x="7239000" y="3657600"/>
            <a:ext cx="1143000" cy="8382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1" name="Rectangle 11"/>
          <p:cNvSpPr>
            <a:spLocks noChangeArrowheads="1"/>
          </p:cNvSpPr>
          <p:nvPr/>
        </p:nvSpPr>
        <p:spPr bwMode="auto">
          <a:xfrm>
            <a:off x="5257800" y="5943600"/>
            <a:ext cx="304800" cy="381000"/>
          </a:xfrm>
          <a:prstGeom prst="rect">
            <a:avLst/>
          </a:prstGeom>
          <a:solidFill>
            <a:srgbClr val="FF0066"/>
          </a:solidFill>
          <a:ln w="9525">
            <a:solidFill>
              <a:schemeClr val="tx1"/>
            </a:solidFill>
            <a:miter lim="800000"/>
            <a:headEnd/>
            <a:tailEnd/>
          </a:ln>
        </p:spPr>
        <p:txBody>
          <a:bodyPr wrap="none" anchor="ctr"/>
          <a:lstStyle/>
          <a:p>
            <a:endParaRPr lang="tr-TR"/>
          </a:p>
        </p:txBody>
      </p:sp>
      <p:sp>
        <p:nvSpPr>
          <p:cNvPr id="12" name="Rectangle 12"/>
          <p:cNvSpPr>
            <a:spLocks noChangeArrowheads="1"/>
          </p:cNvSpPr>
          <p:nvPr/>
        </p:nvSpPr>
        <p:spPr bwMode="auto">
          <a:xfrm>
            <a:off x="5638800" y="5943600"/>
            <a:ext cx="304800" cy="381000"/>
          </a:xfrm>
          <a:prstGeom prst="rect">
            <a:avLst/>
          </a:prstGeom>
          <a:solidFill>
            <a:srgbClr val="FF0066"/>
          </a:solidFill>
          <a:ln w="9525">
            <a:solidFill>
              <a:schemeClr val="tx1"/>
            </a:solidFill>
            <a:miter lim="800000"/>
            <a:headEnd/>
            <a:tailEnd/>
          </a:ln>
        </p:spPr>
        <p:txBody>
          <a:bodyPr wrap="none" anchor="ctr"/>
          <a:lstStyle/>
          <a:p>
            <a:endParaRPr lang="tr-TR"/>
          </a:p>
        </p:txBody>
      </p:sp>
      <p:sp>
        <p:nvSpPr>
          <p:cNvPr id="13" name="Rectangle 13"/>
          <p:cNvSpPr>
            <a:spLocks noChangeArrowheads="1"/>
          </p:cNvSpPr>
          <p:nvPr/>
        </p:nvSpPr>
        <p:spPr bwMode="auto">
          <a:xfrm>
            <a:off x="6019800" y="5943600"/>
            <a:ext cx="304800" cy="381000"/>
          </a:xfrm>
          <a:prstGeom prst="rect">
            <a:avLst/>
          </a:prstGeom>
          <a:solidFill>
            <a:srgbClr val="FF0066"/>
          </a:solidFill>
          <a:ln w="9525">
            <a:solidFill>
              <a:schemeClr val="tx1"/>
            </a:solidFill>
            <a:miter lim="800000"/>
            <a:headEnd/>
            <a:tailEnd/>
          </a:ln>
        </p:spPr>
        <p:txBody>
          <a:bodyPr wrap="none" anchor="ctr"/>
          <a:lstStyle/>
          <a:p>
            <a:endParaRPr lang="tr-TR"/>
          </a:p>
        </p:txBody>
      </p:sp>
      <p:sp>
        <p:nvSpPr>
          <p:cNvPr id="14" name="Rectangle 14"/>
          <p:cNvSpPr>
            <a:spLocks noChangeArrowheads="1"/>
          </p:cNvSpPr>
          <p:nvPr/>
        </p:nvSpPr>
        <p:spPr bwMode="auto">
          <a:xfrm>
            <a:off x="6400800" y="5943600"/>
            <a:ext cx="304800" cy="381000"/>
          </a:xfrm>
          <a:prstGeom prst="rect">
            <a:avLst/>
          </a:prstGeom>
          <a:solidFill>
            <a:srgbClr val="FF0066"/>
          </a:solidFill>
          <a:ln w="9525">
            <a:solidFill>
              <a:schemeClr val="tx1"/>
            </a:solidFill>
            <a:miter lim="800000"/>
            <a:headEnd/>
            <a:tailEnd/>
          </a:ln>
        </p:spPr>
        <p:txBody>
          <a:bodyPr wrap="none" anchor="ctr"/>
          <a:lstStyle/>
          <a:p>
            <a:endParaRPr lang="tr-TR"/>
          </a:p>
        </p:txBody>
      </p:sp>
      <p:sp>
        <p:nvSpPr>
          <p:cNvPr id="15" name="Rectangle 15"/>
          <p:cNvSpPr>
            <a:spLocks noChangeArrowheads="1"/>
          </p:cNvSpPr>
          <p:nvPr/>
        </p:nvSpPr>
        <p:spPr bwMode="auto">
          <a:xfrm>
            <a:off x="6809508" y="5943600"/>
            <a:ext cx="304800" cy="381000"/>
          </a:xfrm>
          <a:prstGeom prst="rect">
            <a:avLst/>
          </a:prstGeom>
          <a:solidFill>
            <a:srgbClr val="FF0066"/>
          </a:solidFill>
          <a:ln w="9525">
            <a:solidFill>
              <a:schemeClr val="tx1"/>
            </a:solidFill>
            <a:miter lim="800000"/>
            <a:headEnd/>
            <a:tailEnd/>
          </a:ln>
        </p:spPr>
        <p:txBody>
          <a:bodyPr wrap="none" anchor="ctr"/>
          <a:lstStyle/>
          <a:p>
            <a:endParaRPr lang="tr-TR"/>
          </a:p>
        </p:txBody>
      </p:sp>
      <p:sp>
        <p:nvSpPr>
          <p:cNvPr id="16" name="Rectangle 16"/>
          <p:cNvSpPr>
            <a:spLocks noChangeArrowheads="1"/>
          </p:cNvSpPr>
          <p:nvPr/>
        </p:nvSpPr>
        <p:spPr bwMode="auto">
          <a:xfrm>
            <a:off x="7162800" y="5943600"/>
            <a:ext cx="304800" cy="381000"/>
          </a:xfrm>
          <a:prstGeom prst="rect">
            <a:avLst/>
          </a:prstGeom>
          <a:solidFill>
            <a:srgbClr val="FF0066"/>
          </a:solidFill>
          <a:ln w="9525">
            <a:solidFill>
              <a:schemeClr val="tx1"/>
            </a:solidFill>
            <a:miter lim="800000"/>
            <a:headEnd/>
            <a:tailEnd/>
          </a:ln>
        </p:spPr>
        <p:txBody>
          <a:bodyPr wrap="none" anchor="ctr"/>
          <a:lstStyle/>
          <a:p>
            <a:endParaRPr lang="tr-TR"/>
          </a:p>
        </p:txBody>
      </p:sp>
      <p:sp>
        <p:nvSpPr>
          <p:cNvPr id="17" name="Rectangle 17"/>
          <p:cNvSpPr>
            <a:spLocks noChangeArrowheads="1"/>
          </p:cNvSpPr>
          <p:nvPr/>
        </p:nvSpPr>
        <p:spPr bwMode="auto">
          <a:xfrm>
            <a:off x="7543800" y="5943600"/>
            <a:ext cx="304800" cy="381000"/>
          </a:xfrm>
          <a:prstGeom prst="rect">
            <a:avLst/>
          </a:prstGeom>
          <a:solidFill>
            <a:srgbClr val="FF0066"/>
          </a:solidFill>
          <a:ln w="9525">
            <a:solidFill>
              <a:schemeClr val="tx1"/>
            </a:solidFill>
            <a:miter lim="800000"/>
            <a:headEnd/>
            <a:tailEnd/>
          </a:ln>
        </p:spPr>
        <p:txBody>
          <a:bodyPr wrap="none" anchor="ctr"/>
          <a:lstStyle/>
          <a:p>
            <a:endParaRPr lang="tr-TR"/>
          </a:p>
        </p:txBody>
      </p:sp>
      <p:sp>
        <p:nvSpPr>
          <p:cNvPr id="18" name="Rectangle 18"/>
          <p:cNvSpPr>
            <a:spLocks noChangeArrowheads="1"/>
          </p:cNvSpPr>
          <p:nvPr/>
        </p:nvSpPr>
        <p:spPr bwMode="auto">
          <a:xfrm>
            <a:off x="7924800" y="5943600"/>
            <a:ext cx="304800" cy="381000"/>
          </a:xfrm>
          <a:prstGeom prst="rect">
            <a:avLst/>
          </a:prstGeom>
          <a:solidFill>
            <a:srgbClr val="FF0066"/>
          </a:solidFill>
          <a:ln w="9525">
            <a:solidFill>
              <a:schemeClr val="tx1"/>
            </a:solidFill>
            <a:miter lim="800000"/>
            <a:headEnd/>
            <a:tailEnd/>
          </a:ln>
        </p:spPr>
        <p:txBody>
          <a:bodyPr wrap="none" anchor="ctr"/>
          <a:lstStyle/>
          <a:p>
            <a:endParaRPr lang="tr-TR"/>
          </a:p>
        </p:txBody>
      </p:sp>
      <p:sp>
        <p:nvSpPr>
          <p:cNvPr id="19" name="Rectangle 19"/>
          <p:cNvSpPr>
            <a:spLocks noChangeArrowheads="1"/>
          </p:cNvSpPr>
          <p:nvPr/>
        </p:nvSpPr>
        <p:spPr bwMode="auto">
          <a:xfrm>
            <a:off x="8305800" y="5943600"/>
            <a:ext cx="304800" cy="381000"/>
          </a:xfrm>
          <a:prstGeom prst="rect">
            <a:avLst/>
          </a:prstGeom>
          <a:solidFill>
            <a:srgbClr val="FF0066"/>
          </a:solidFill>
          <a:ln w="9525">
            <a:solidFill>
              <a:schemeClr val="tx1"/>
            </a:solidFill>
            <a:miter lim="800000"/>
            <a:headEnd/>
            <a:tailEnd/>
          </a:ln>
        </p:spPr>
        <p:txBody>
          <a:bodyPr wrap="none" anchor="ctr"/>
          <a:lstStyle/>
          <a:p>
            <a:endParaRPr lang="tr-TR"/>
          </a:p>
        </p:txBody>
      </p:sp>
      <p:sp>
        <p:nvSpPr>
          <p:cNvPr id="20" name="Rectangle 20"/>
          <p:cNvSpPr>
            <a:spLocks noChangeArrowheads="1"/>
          </p:cNvSpPr>
          <p:nvPr/>
        </p:nvSpPr>
        <p:spPr bwMode="auto">
          <a:xfrm>
            <a:off x="8686800" y="5943600"/>
            <a:ext cx="304800" cy="381000"/>
          </a:xfrm>
          <a:prstGeom prst="rect">
            <a:avLst/>
          </a:prstGeom>
          <a:solidFill>
            <a:srgbClr val="FF0066"/>
          </a:solidFill>
          <a:ln w="9525">
            <a:solidFill>
              <a:schemeClr val="tx1"/>
            </a:solidFill>
            <a:miter lim="800000"/>
            <a:headEnd/>
            <a:tailEnd/>
          </a:ln>
        </p:spPr>
        <p:txBody>
          <a:bodyPr wrap="none" anchor="ctr"/>
          <a:lstStyle/>
          <a:p>
            <a:endParaRPr lang="tr-TR"/>
          </a:p>
        </p:txBody>
      </p:sp>
      <p:cxnSp>
        <p:nvCxnSpPr>
          <p:cNvPr id="21" name="AutoShape 21"/>
          <p:cNvCxnSpPr>
            <a:cxnSpLocks noChangeShapeType="1"/>
            <a:stCxn id="11" idx="0"/>
            <a:endCxn id="5" idx="2"/>
          </p:cNvCxnSpPr>
          <p:nvPr/>
        </p:nvCxnSpPr>
        <p:spPr bwMode="auto">
          <a:xfrm flipV="1">
            <a:off x="5410200" y="5029200"/>
            <a:ext cx="685800" cy="914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 name="AutoShape 22"/>
          <p:cNvCxnSpPr>
            <a:cxnSpLocks noChangeShapeType="1"/>
            <a:stCxn id="12" idx="0"/>
            <a:endCxn id="5" idx="2"/>
          </p:cNvCxnSpPr>
          <p:nvPr/>
        </p:nvCxnSpPr>
        <p:spPr bwMode="auto">
          <a:xfrm flipV="1">
            <a:off x="5791200" y="5029200"/>
            <a:ext cx="304800" cy="914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3" name="AutoShape 23"/>
          <p:cNvCxnSpPr>
            <a:cxnSpLocks noChangeShapeType="1"/>
            <a:stCxn id="13" idx="0"/>
            <a:endCxn id="5" idx="2"/>
          </p:cNvCxnSpPr>
          <p:nvPr/>
        </p:nvCxnSpPr>
        <p:spPr bwMode="auto">
          <a:xfrm flipH="1" flipV="1">
            <a:off x="6096000" y="5029200"/>
            <a:ext cx="76200" cy="914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4" name="AutoShape 24"/>
          <p:cNvCxnSpPr>
            <a:cxnSpLocks noChangeShapeType="1"/>
            <a:stCxn id="14" idx="0"/>
            <a:endCxn id="5" idx="2"/>
          </p:cNvCxnSpPr>
          <p:nvPr/>
        </p:nvCxnSpPr>
        <p:spPr bwMode="auto">
          <a:xfrm flipH="1" flipV="1">
            <a:off x="6096000" y="5029200"/>
            <a:ext cx="457200" cy="914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5" name="AutoShape 25"/>
          <p:cNvCxnSpPr>
            <a:cxnSpLocks noChangeShapeType="1"/>
            <a:stCxn id="15" idx="0"/>
            <a:endCxn id="6" idx="2"/>
          </p:cNvCxnSpPr>
          <p:nvPr/>
        </p:nvCxnSpPr>
        <p:spPr bwMode="auto">
          <a:xfrm flipV="1">
            <a:off x="6961908" y="5029200"/>
            <a:ext cx="277092" cy="914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6" name="AutoShape 26"/>
          <p:cNvCxnSpPr>
            <a:cxnSpLocks noChangeShapeType="1"/>
            <a:stCxn id="16" idx="0"/>
            <a:endCxn id="6" idx="2"/>
          </p:cNvCxnSpPr>
          <p:nvPr/>
        </p:nvCxnSpPr>
        <p:spPr bwMode="auto">
          <a:xfrm flipH="1" flipV="1">
            <a:off x="7239000" y="5029200"/>
            <a:ext cx="76200" cy="914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7" name="AutoShape 27"/>
          <p:cNvCxnSpPr>
            <a:cxnSpLocks noChangeShapeType="1"/>
            <a:stCxn id="17" idx="0"/>
            <a:endCxn id="6" idx="2"/>
          </p:cNvCxnSpPr>
          <p:nvPr/>
        </p:nvCxnSpPr>
        <p:spPr bwMode="auto">
          <a:xfrm flipH="1" flipV="1">
            <a:off x="7239000" y="5029200"/>
            <a:ext cx="457200" cy="914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 name="AutoShape 28"/>
          <p:cNvCxnSpPr>
            <a:cxnSpLocks noChangeShapeType="1"/>
            <a:stCxn id="18" idx="0"/>
            <a:endCxn id="7" idx="2"/>
          </p:cNvCxnSpPr>
          <p:nvPr/>
        </p:nvCxnSpPr>
        <p:spPr bwMode="auto">
          <a:xfrm flipV="1">
            <a:off x="8077200" y="5029200"/>
            <a:ext cx="304800" cy="914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9" name="AutoShape 29"/>
          <p:cNvCxnSpPr>
            <a:cxnSpLocks noChangeShapeType="1"/>
            <a:stCxn id="19" idx="0"/>
            <a:endCxn id="7" idx="2"/>
          </p:cNvCxnSpPr>
          <p:nvPr/>
        </p:nvCxnSpPr>
        <p:spPr bwMode="auto">
          <a:xfrm flipH="1" flipV="1">
            <a:off x="8382000" y="5029200"/>
            <a:ext cx="76200" cy="914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 name="AutoShape 30"/>
          <p:cNvCxnSpPr>
            <a:cxnSpLocks noChangeShapeType="1"/>
            <a:stCxn id="20" idx="0"/>
            <a:endCxn id="7" idx="2"/>
          </p:cNvCxnSpPr>
          <p:nvPr/>
        </p:nvCxnSpPr>
        <p:spPr bwMode="auto">
          <a:xfrm flipH="1" flipV="1">
            <a:off x="8382000" y="5029200"/>
            <a:ext cx="457200" cy="914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31" name="Picture 31" descr="lan_0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0"/>
            <a:ext cx="39624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7060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87624" y="1268760"/>
            <a:ext cx="6440760" cy="1152128"/>
          </a:xfrm>
        </p:spPr>
        <p:txBody>
          <a:bodyPr>
            <a:normAutofit fontScale="90000"/>
          </a:bodyPr>
          <a:lstStyle/>
          <a:p>
            <a:r>
              <a:rPr lang="tr-TR" b="1" dirty="0" smtClean="0"/>
              <a:t>2- </a:t>
            </a:r>
            <a:r>
              <a:rPr lang="tr-TR" b="1" dirty="0"/>
              <a:t>SWİTCH (ANAHTAR)</a:t>
            </a:r>
            <a:r>
              <a:rPr lang="tr-TR" dirty="0"/>
              <a:t/>
            </a:r>
            <a:br>
              <a:rPr lang="tr-TR" dirty="0"/>
            </a:br>
            <a:endParaRPr lang="tr-TR" dirty="0"/>
          </a:p>
        </p:txBody>
      </p:sp>
      <p:sp>
        <p:nvSpPr>
          <p:cNvPr id="3" name="Alt Başlık 2"/>
          <p:cNvSpPr>
            <a:spLocks noGrp="1"/>
          </p:cNvSpPr>
          <p:nvPr>
            <p:ph type="subTitle" idx="1"/>
          </p:nvPr>
        </p:nvSpPr>
        <p:spPr>
          <a:xfrm>
            <a:off x="1043608" y="2060848"/>
            <a:ext cx="6984776" cy="3528392"/>
          </a:xfrm>
        </p:spPr>
        <p:txBody>
          <a:bodyPr>
            <a:normAutofit lnSpcReduction="10000"/>
          </a:bodyPr>
          <a:lstStyle/>
          <a:p>
            <a:r>
              <a:rPr lang="tr-TR" i="0" dirty="0" err="1">
                <a:solidFill>
                  <a:schemeClr val="tx1"/>
                </a:solidFill>
              </a:rPr>
              <a:t>Switch’ler</a:t>
            </a:r>
            <a:r>
              <a:rPr lang="tr-TR" i="0" dirty="0">
                <a:solidFill>
                  <a:schemeClr val="tx1"/>
                </a:solidFill>
              </a:rPr>
              <a:t> </a:t>
            </a:r>
            <a:r>
              <a:rPr lang="tr-TR" i="0" dirty="0" err="1">
                <a:solidFill>
                  <a:schemeClr val="tx1"/>
                </a:solidFill>
              </a:rPr>
              <a:t>HUB’ların</a:t>
            </a:r>
            <a:r>
              <a:rPr lang="tr-TR" i="0" dirty="0">
                <a:solidFill>
                  <a:schemeClr val="tx1"/>
                </a:solidFill>
              </a:rPr>
              <a:t> daha gelişmiş halidir. Büyük bir bilgisayar ağını parçalara bölerek ağ performansının artmasını sağlar. İkiden fazla port bulundurabilirler. Bu sebeple aynı anda ikiden fazla haberleşme yapılabilir. </a:t>
            </a:r>
            <a:r>
              <a:rPr lang="tr-TR" i="0" dirty="0" err="1">
                <a:solidFill>
                  <a:schemeClr val="tx1"/>
                </a:solidFill>
              </a:rPr>
              <a:t>Switchler</a:t>
            </a:r>
            <a:r>
              <a:rPr lang="tr-TR" i="0" dirty="0">
                <a:solidFill>
                  <a:schemeClr val="tx1"/>
                </a:solidFill>
              </a:rPr>
              <a:t>, anahtarlama işlemi için uç sistemlerin MAC adreslerini kullanırlar. Bu nedenle </a:t>
            </a:r>
            <a:r>
              <a:rPr lang="tr-TR" i="0" dirty="0" err="1">
                <a:solidFill>
                  <a:schemeClr val="tx1"/>
                </a:solidFill>
              </a:rPr>
              <a:t>Switch’ler</a:t>
            </a:r>
            <a:r>
              <a:rPr lang="tr-TR" i="0" dirty="0">
                <a:solidFill>
                  <a:schemeClr val="tx1"/>
                </a:solidFill>
              </a:rPr>
              <a:t> üzerinde MAC adreslerinin tutulduğu bir tablo bulunur. Bir sistem karşı bir sisteme veri göndermek istediğinde, veri 3. katmanda paketler 2. katmanda çerçeveler içerisinde ise MAC adresler vardır</a:t>
            </a:r>
            <a:r>
              <a:rPr lang="tr-TR" b="1" dirty="0">
                <a:solidFill>
                  <a:schemeClr val="tx1"/>
                </a:solidFill>
              </a:rPr>
              <a:t>.</a:t>
            </a:r>
          </a:p>
          <a:p>
            <a:endParaRPr lang="tr-TR" dirty="0"/>
          </a:p>
        </p:txBody>
      </p:sp>
    </p:spTree>
    <p:extLst>
      <p:ext uri="{BB962C8B-B14F-4D97-AF65-F5344CB8AC3E}">
        <p14:creationId xmlns:p14="http://schemas.microsoft.com/office/powerpoint/2010/main" val="3638057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a:t>
            </a:r>
            <a:r>
              <a:rPr lang="tr-TR" b="1" dirty="0"/>
              <a:t>SWİTCH</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2244296"/>
            <a:ext cx="6984776" cy="3344944"/>
          </a:xfrm>
        </p:spPr>
      </p:pic>
    </p:spTree>
    <p:extLst>
      <p:ext uri="{BB962C8B-B14F-4D97-AF65-F5344CB8AC3E}">
        <p14:creationId xmlns:p14="http://schemas.microsoft.com/office/powerpoint/2010/main" val="2680732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371600" y="1268760"/>
            <a:ext cx="6400800" cy="1224136"/>
          </a:xfrm>
        </p:spPr>
        <p:txBody>
          <a:bodyPr>
            <a:normAutofit/>
          </a:bodyPr>
          <a:lstStyle/>
          <a:p>
            <a:r>
              <a:rPr lang="tr-TR" b="1" i="1" dirty="0"/>
              <a:t>Kenar </a:t>
            </a:r>
            <a:r>
              <a:rPr lang="tr-TR" b="1" i="1" dirty="0" err="1" smtClean="0"/>
              <a:t>Switch’ler</a:t>
            </a:r>
            <a:r>
              <a:rPr lang="tr-TR" dirty="0"/>
              <a:t/>
            </a:r>
            <a:br>
              <a:rPr lang="tr-TR" dirty="0"/>
            </a:br>
            <a:endParaRPr lang="tr-TR" dirty="0"/>
          </a:p>
        </p:txBody>
      </p:sp>
      <p:sp>
        <p:nvSpPr>
          <p:cNvPr id="3" name="Alt Başlık 2"/>
          <p:cNvSpPr>
            <a:spLocks noGrp="1"/>
          </p:cNvSpPr>
          <p:nvPr>
            <p:ph type="subTitle" idx="1"/>
          </p:nvPr>
        </p:nvSpPr>
        <p:spPr>
          <a:xfrm>
            <a:off x="1371600" y="2348880"/>
            <a:ext cx="6400800" cy="3168352"/>
          </a:xfrm>
        </p:spPr>
        <p:txBody>
          <a:bodyPr>
            <a:noAutofit/>
          </a:bodyPr>
          <a:lstStyle/>
          <a:p>
            <a:r>
              <a:rPr lang="tr-TR" sz="2200" b="1" dirty="0">
                <a:solidFill>
                  <a:schemeClr val="tx1"/>
                </a:solidFill>
              </a:rPr>
              <a:t>Kenar </a:t>
            </a:r>
            <a:r>
              <a:rPr lang="tr-TR" sz="2200" b="1" dirty="0" err="1">
                <a:solidFill>
                  <a:schemeClr val="tx1"/>
                </a:solidFill>
              </a:rPr>
              <a:t>Switch’ler</a:t>
            </a:r>
            <a:r>
              <a:rPr lang="tr-TR" sz="2200" b="1" dirty="0">
                <a:solidFill>
                  <a:schemeClr val="tx1"/>
                </a:solidFill>
              </a:rPr>
              <a:t> daha çok bilgisayar veya </a:t>
            </a:r>
            <a:r>
              <a:rPr lang="tr-TR" sz="2200" b="1" dirty="0" err="1">
                <a:solidFill>
                  <a:schemeClr val="tx1"/>
                </a:solidFill>
              </a:rPr>
              <a:t>HUB’ların</a:t>
            </a:r>
            <a:r>
              <a:rPr lang="tr-TR" sz="2200" b="1" dirty="0">
                <a:solidFill>
                  <a:schemeClr val="tx1"/>
                </a:solidFill>
              </a:rPr>
              <a:t> doğrudan bağlantılarının yapıldığı </a:t>
            </a:r>
            <a:r>
              <a:rPr lang="tr-TR" sz="2200" b="1" dirty="0" err="1">
                <a:solidFill>
                  <a:schemeClr val="tx1"/>
                </a:solidFill>
              </a:rPr>
              <a:t>Switch’lerdir</a:t>
            </a:r>
            <a:r>
              <a:rPr lang="tr-TR" sz="2200" b="1" dirty="0">
                <a:solidFill>
                  <a:schemeClr val="tx1"/>
                </a:solidFill>
              </a:rPr>
              <a:t>. </a:t>
            </a:r>
            <a:r>
              <a:rPr lang="tr-TR" sz="2200" b="1" dirty="0" err="1">
                <a:solidFill>
                  <a:schemeClr val="tx1"/>
                </a:solidFill>
              </a:rPr>
              <a:t>Switch’ler</a:t>
            </a:r>
            <a:r>
              <a:rPr lang="tr-TR" sz="2200" b="1" dirty="0">
                <a:solidFill>
                  <a:schemeClr val="tx1"/>
                </a:solidFill>
              </a:rPr>
              <a:t>, doğrudan kendilerine bağlı sistemlerin gereksinim duyduğu anahtarlama ihtiyacını karşılayacak ölçüde kapasiteye sahip olurlar</a:t>
            </a:r>
          </a:p>
        </p:txBody>
      </p:sp>
    </p:spTree>
    <p:extLst>
      <p:ext uri="{BB962C8B-B14F-4D97-AF65-F5344CB8AC3E}">
        <p14:creationId xmlns:p14="http://schemas.microsoft.com/office/powerpoint/2010/main" val="3022449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403648" y="1340768"/>
            <a:ext cx="6400800" cy="864096"/>
          </a:xfrm>
        </p:spPr>
        <p:txBody>
          <a:bodyPr>
            <a:normAutofit fontScale="90000"/>
          </a:bodyPr>
          <a:lstStyle/>
          <a:p>
            <a:r>
              <a:rPr lang="tr-TR" b="1" i="1" dirty="0"/>
              <a:t>Merkez </a:t>
            </a:r>
            <a:r>
              <a:rPr lang="tr-TR" b="1" i="1" dirty="0" err="1" smtClean="0"/>
              <a:t>Switch’ler</a:t>
            </a:r>
            <a:r>
              <a:rPr lang="tr-TR" dirty="0"/>
              <a:t/>
            </a:r>
            <a:br>
              <a:rPr lang="tr-TR" dirty="0"/>
            </a:br>
            <a:endParaRPr lang="tr-TR" dirty="0"/>
          </a:p>
        </p:txBody>
      </p:sp>
      <p:sp>
        <p:nvSpPr>
          <p:cNvPr id="3" name="Alt Başlık 2"/>
          <p:cNvSpPr>
            <a:spLocks noGrp="1"/>
          </p:cNvSpPr>
          <p:nvPr>
            <p:ph type="subTitle" idx="1"/>
          </p:nvPr>
        </p:nvSpPr>
        <p:spPr>
          <a:xfrm>
            <a:off x="1115616" y="1844824"/>
            <a:ext cx="6912768" cy="3744416"/>
          </a:xfrm>
        </p:spPr>
        <p:txBody>
          <a:bodyPr>
            <a:normAutofit fontScale="92500" lnSpcReduction="20000"/>
          </a:bodyPr>
          <a:lstStyle/>
          <a:p>
            <a:r>
              <a:rPr lang="tr-TR" sz="2500" b="1" dirty="0">
                <a:solidFill>
                  <a:schemeClr val="tx1"/>
                </a:solidFill>
              </a:rPr>
              <a:t>Merkez </a:t>
            </a:r>
            <a:r>
              <a:rPr lang="tr-TR" sz="2500" b="1" dirty="0" err="1">
                <a:solidFill>
                  <a:schemeClr val="tx1"/>
                </a:solidFill>
              </a:rPr>
              <a:t>Switch’lerin</a:t>
            </a:r>
            <a:r>
              <a:rPr lang="tr-TR" sz="2500" b="1" dirty="0">
                <a:solidFill>
                  <a:schemeClr val="tx1"/>
                </a:solidFill>
              </a:rPr>
              <a:t> performansı ağın tüm performansını etkileyeceğinden kenar </a:t>
            </a:r>
            <a:r>
              <a:rPr lang="tr-TR" sz="2500" b="1" dirty="0" err="1">
                <a:solidFill>
                  <a:schemeClr val="tx1"/>
                </a:solidFill>
              </a:rPr>
              <a:t>Switch’lere</a:t>
            </a:r>
            <a:r>
              <a:rPr lang="tr-TR" sz="2500" b="1" dirty="0">
                <a:solidFill>
                  <a:schemeClr val="tx1"/>
                </a:solidFill>
              </a:rPr>
              <a:t> göre daha güçlü donanıma yüksek hızlı portlara ve büyük boyutlu MAC tablosuna sahip olmalıdırlar. Merkez </a:t>
            </a:r>
            <a:r>
              <a:rPr lang="tr-TR" sz="2500" b="1" dirty="0" err="1">
                <a:solidFill>
                  <a:schemeClr val="tx1"/>
                </a:solidFill>
              </a:rPr>
              <a:t>Switch’lerde</a:t>
            </a:r>
            <a:r>
              <a:rPr lang="tr-TR" sz="2500" b="1" dirty="0">
                <a:solidFill>
                  <a:schemeClr val="tx1"/>
                </a:solidFill>
              </a:rPr>
              <a:t>, kendisine doğrudan bağlı olsun olmasın, ağdaki tüm sistemlerin MAC adresleri tutulur. Ancak bu sayede, kendisi üzerinden geçecek nereye </a:t>
            </a:r>
            <a:r>
              <a:rPr lang="tr-TR" sz="2500" b="1" dirty="0" err="1">
                <a:solidFill>
                  <a:schemeClr val="tx1"/>
                </a:solidFill>
              </a:rPr>
              <a:t>anahtarlanacağı</a:t>
            </a:r>
            <a:r>
              <a:rPr lang="tr-TR" sz="2500" b="1" dirty="0">
                <a:solidFill>
                  <a:schemeClr val="tx1"/>
                </a:solidFill>
              </a:rPr>
              <a:t> belirtilir.</a:t>
            </a:r>
          </a:p>
          <a:p>
            <a:endParaRPr lang="tr-TR" dirty="0"/>
          </a:p>
        </p:txBody>
      </p:sp>
    </p:spTree>
    <p:extLst>
      <p:ext uri="{BB962C8B-B14F-4D97-AF65-F5344CB8AC3E}">
        <p14:creationId xmlns:p14="http://schemas.microsoft.com/office/powerpoint/2010/main" val="607769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40768"/>
            <a:ext cx="6935288" cy="389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437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43608" y="971682"/>
            <a:ext cx="6759473" cy="437357"/>
          </a:xfrm>
          <a:prstGeom prst="rect">
            <a:avLst/>
          </a:prstGeom>
        </p:spPr>
        <p:txBody>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b="1" dirty="0" smtClean="0"/>
              <a:t>Hub </a:t>
            </a:r>
            <a:r>
              <a:rPr lang="tr-TR" altLang="en-US" b="1" dirty="0" smtClean="0"/>
              <a:t>ve </a:t>
            </a:r>
            <a:r>
              <a:rPr lang="en-US" altLang="en-US" b="1" dirty="0" smtClean="0"/>
              <a:t>Switch</a:t>
            </a:r>
            <a:endParaRPr lang="en-US" altLang="en-US" b="1" dirty="0"/>
          </a:p>
        </p:txBody>
      </p:sp>
      <p:sp>
        <p:nvSpPr>
          <p:cNvPr id="3" name="Rectangle 3"/>
          <p:cNvSpPr txBox="1">
            <a:spLocks noChangeArrowheads="1"/>
          </p:cNvSpPr>
          <p:nvPr/>
        </p:nvSpPr>
        <p:spPr>
          <a:xfrm>
            <a:off x="1158721" y="2222525"/>
            <a:ext cx="2114927" cy="3867150"/>
          </a:xfrm>
          <a:prstGeom prst="rect">
            <a:avLst/>
          </a:prstGeom>
        </p:spPr>
        <p:txBody>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r>
              <a:rPr lang="tr-TR" altLang="en-US" smtClean="0"/>
              <a:t>Hub</a:t>
            </a:r>
            <a:r>
              <a:rPr lang="en-US" altLang="en-US" smtClean="0"/>
              <a:t> </a:t>
            </a:r>
            <a:br>
              <a:rPr lang="en-US" altLang="en-US" smtClean="0"/>
            </a:br>
            <a:r>
              <a:rPr lang="en-US" altLang="en-US" smtClean="0"/>
              <a:t/>
            </a:r>
            <a:br>
              <a:rPr lang="en-US" altLang="en-US" smtClean="0"/>
            </a:br>
            <a:r>
              <a:rPr lang="en-US" altLang="en-US" smtClean="0"/>
              <a:t/>
            </a:r>
            <a:br>
              <a:rPr lang="en-US" altLang="en-US" smtClean="0"/>
            </a:br>
            <a:endParaRPr lang="en-US" altLang="en-US" smtClean="0"/>
          </a:p>
          <a:p>
            <a:r>
              <a:rPr lang="en-US" altLang="en-US" smtClean="0"/>
              <a:t>Switch</a:t>
            </a:r>
            <a:endParaRPr lang="en-US" alt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906" y="1628800"/>
            <a:ext cx="4076321"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786" y="3789040"/>
            <a:ext cx="4052441"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6"/>
          <p:cNvSpPr txBox="1">
            <a:spLocks noChangeArrowheads="1"/>
          </p:cNvSpPr>
          <p:nvPr/>
        </p:nvSpPr>
        <p:spPr bwMode="auto">
          <a:xfrm>
            <a:off x="5471592" y="4144988"/>
            <a:ext cx="24363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a:latin typeface="Arial" charset="0"/>
              </a:rPr>
              <a:t>x</a:t>
            </a:r>
            <a:endParaRPr lang="en-US" altLang="en-US" sz="1800"/>
          </a:p>
        </p:txBody>
      </p:sp>
    </p:spTree>
    <p:extLst>
      <p:ext uri="{BB962C8B-B14F-4D97-AF65-F5344CB8AC3E}">
        <p14:creationId xmlns:p14="http://schemas.microsoft.com/office/powerpoint/2010/main" val="402691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87624" y="1052736"/>
            <a:ext cx="6912768" cy="1296144"/>
          </a:xfrm>
        </p:spPr>
        <p:txBody>
          <a:bodyPr>
            <a:normAutofit/>
          </a:bodyPr>
          <a:lstStyle/>
          <a:p>
            <a:r>
              <a:rPr lang="tr-TR" b="1" dirty="0" smtClean="0"/>
              <a:t>3-BRİDGE</a:t>
            </a:r>
            <a:r>
              <a:rPr lang="tr-TR" dirty="0"/>
              <a:t/>
            </a:r>
            <a:br>
              <a:rPr lang="tr-TR" dirty="0"/>
            </a:br>
            <a:endParaRPr lang="tr-TR" b="1" dirty="0"/>
          </a:p>
        </p:txBody>
      </p:sp>
      <p:sp>
        <p:nvSpPr>
          <p:cNvPr id="3" name="Alt Başlık 2"/>
          <p:cNvSpPr>
            <a:spLocks noGrp="1"/>
          </p:cNvSpPr>
          <p:nvPr>
            <p:ph type="subTitle" idx="1"/>
          </p:nvPr>
        </p:nvSpPr>
        <p:spPr>
          <a:xfrm>
            <a:off x="1115616" y="1844824"/>
            <a:ext cx="6840760" cy="3816424"/>
          </a:xfrm>
        </p:spPr>
        <p:txBody>
          <a:bodyPr>
            <a:noAutofit/>
          </a:bodyPr>
          <a:lstStyle/>
          <a:p>
            <a:pPr algn="l"/>
            <a:r>
              <a:rPr lang="tr-TR" i="0" dirty="0">
                <a:solidFill>
                  <a:schemeClr val="tx1"/>
                </a:solidFill>
              </a:rPr>
              <a:t>Bir iç bağlantı cihazıdır. Bazen bir PC’nin içerisinde ve bazen de özel amaçlı bir bilgisayar içerisinde çalışır. Ethernet, gibi aynı veya farklı veri hatlarını kullanarak </a:t>
            </a:r>
            <a:r>
              <a:rPr lang="tr-TR" i="0" dirty="0" err="1">
                <a:solidFill>
                  <a:schemeClr val="tx1"/>
                </a:solidFill>
              </a:rPr>
              <a:t>LAN’ları</a:t>
            </a:r>
            <a:r>
              <a:rPr lang="tr-TR" i="0" dirty="0">
                <a:solidFill>
                  <a:schemeClr val="tx1"/>
                </a:solidFill>
              </a:rPr>
              <a:t> birbirine bağlar. Modern köprüler veri paketlerini ve çerçevelerini okurlar ve süzerler</a:t>
            </a:r>
            <a:r>
              <a:rPr lang="tr-TR" i="0" dirty="0" smtClean="0">
                <a:solidFill>
                  <a:schemeClr val="tx1"/>
                </a:solidFill>
              </a:rPr>
              <a:t>.</a:t>
            </a:r>
            <a:r>
              <a:rPr lang="tr-TR" i="0" dirty="0">
                <a:solidFill>
                  <a:schemeClr val="tx1"/>
                </a:solidFill>
              </a:rPr>
              <a:t> Köprü türü cihazlar, genel olarak benzer teknolojiye sahip </a:t>
            </a:r>
            <a:r>
              <a:rPr lang="tr-TR" i="0" dirty="0" err="1">
                <a:solidFill>
                  <a:schemeClr val="tx1"/>
                </a:solidFill>
              </a:rPr>
              <a:t>LAN’ları</a:t>
            </a:r>
            <a:r>
              <a:rPr lang="tr-TR" i="0" dirty="0">
                <a:solidFill>
                  <a:schemeClr val="tx1"/>
                </a:solidFill>
              </a:rPr>
              <a:t> birbirine bağlamak için kullanılır. Bu yapılan bağlantı sonucu </a:t>
            </a:r>
            <a:r>
              <a:rPr lang="tr-TR" i="0" dirty="0" err="1">
                <a:solidFill>
                  <a:schemeClr val="tx1"/>
                </a:solidFill>
              </a:rPr>
              <a:t>LAN’lar</a:t>
            </a:r>
            <a:r>
              <a:rPr lang="tr-TR" i="0" dirty="0">
                <a:solidFill>
                  <a:schemeClr val="tx1"/>
                </a:solidFill>
              </a:rPr>
              <a:t> mantıksal açıdan yine tek bir Lan olur. Köprüler OSI, başvuru modeline göre veri bağlı katmanlarda çalışırlar. </a:t>
            </a:r>
          </a:p>
        </p:txBody>
      </p:sp>
    </p:spTree>
    <p:extLst>
      <p:ext uri="{BB962C8B-B14F-4D97-AF65-F5344CB8AC3E}">
        <p14:creationId xmlns:p14="http://schemas.microsoft.com/office/powerpoint/2010/main" val="2216938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1196752"/>
            <a:ext cx="6624736" cy="2785378"/>
          </a:xfrm>
          <a:prstGeom prst="rect">
            <a:avLst/>
          </a:prstGeom>
        </p:spPr>
        <p:txBody>
          <a:bodyPr wrap="square">
            <a:spAutoFit/>
          </a:bodyPr>
          <a:lstStyle/>
          <a:p>
            <a:r>
              <a:rPr lang="tr-TR" dirty="0" smtClean="0"/>
              <a:t> </a:t>
            </a:r>
            <a:r>
              <a:rPr lang="tr-TR" sz="2500" dirty="0"/>
              <a:t>İki bağımsız ağ arasına koyulan bir köprü her iki tarafa da aktarılmak istenen paketleri inceler. Eğer paket karşı tarafta bulunan bir yeri adresliyorsa, o paketi diğer ağa aktarır; aksi durumda karşı ağın trafiğini arttırmak için orayı adreslemeyen paketleri süzer ve geçirmez. Böylece ağın bir parçasının trafiği diğer parçaların trafiğiyle ağırlaşmamış olur</a:t>
            </a:r>
          </a:p>
        </p:txBody>
      </p:sp>
    </p:spTree>
    <p:extLst>
      <p:ext uri="{BB962C8B-B14F-4D97-AF65-F5344CB8AC3E}">
        <p14:creationId xmlns:p14="http://schemas.microsoft.com/office/powerpoint/2010/main" val="2987862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9562" y="980728"/>
            <a:ext cx="7608770" cy="4752528"/>
          </a:xfrm>
        </p:spPr>
      </p:pic>
    </p:spTree>
    <p:extLst>
      <p:ext uri="{BB962C8B-B14F-4D97-AF65-F5344CB8AC3E}">
        <p14:creationId xmlns:p14="http://schemas.microsoft.com/office/powerpoint/2010/main" val="289444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1052736"/>
            <a:ext cx="6768752" cy="599440"/>
          </a:xfrm>
        </p:spPr>
        <p:txBody>
          <a:bodyPr/>
          <a:lstStyle/>
          <a:p>
            <a:r>
              <a:rPr lang="tr-TR" dirty="0"/>
              <a:t>Eş eksenli (</a:t>
            </a:r>
            <a:r>
              <a:rPr lang="tr-TR" dirty="0" err="1"/>
              <a:t>Koaksiyel</a:t>
            </a:r>
            <a:r>
              <a:rPr lang="tr-TR" dirty="0"/>
              <a:t>) Kablo</a:t>
            </a:r>
          </a:p>
        </p:txBody>
      </p:sp>
      <p:sp>
        <p:nvSpPr>
          <p:cNvPr id="3" name="Metin Yer Tutucusu 2"/>
          <p:cNvSpPr>
            <a:spLocks noGrp="1"/>
          </p:cNvSpPr>
          <p:nvPr>
            <p:ph type="body" sz="half" idx="2"/>
          </p:nvPr>
        </p:nvSpPr>
        <p:spPr>
          <a:xfrm>
            <a:off x="4788025" y="1844824"/>
            <a:ext cx="2984376" cy="3744416"/>
          </a:xfrm>
        </p:spPr>
        <p:txBody>
          <a:bodyPr>
            <a:normAutofit fontScale="92500" lnSpcReduction="20000"/>
          </a:bodyPr>
          <a:lstStyle/>
          <a:p>
            <a:pPr algn="l"/>
            <a:r>
              <a:rPr lang="tr-TR" sz="1900" dirty="0"/>
              <a:t>Televizyon kablosunun daha esnek ve ince olanıdır. Bakır tellerden ve üzerinde manyetik korumadan ibarettir.</a:t>
            </a:r>
          </a:p>
          <a:p>
            <a:pPr algn="l"/>
            <a:r>
              <a:rPr lang="tr-TR" sz="1900" dirty="0"/>
              <a:t>İnce ve kalın olmak üzere iki çeşittir. İnce olanının taşıma mesafesi 185m Kalın olanının ki ise 500 metredir (10Base-2 ağlarda IEEE standardına göre). </a:t>
            </a:r>
          </a:p>
          <a:p>
            <a:endParaRPr lang="tr-TR" dirty="0"/>
          </a:p>
        </p:txBody>
      </p:sp>
      <p:pic>
        <p:nvPicPr>
          <p:cNvPr id="5" name="Picture 5" descr="21214"/>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138449" y="1844824"/>
            <a:ext cx="3504989" cy="34563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10993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1124744"/>
            <a:ext cx="6400800" cy="856456"/>
          </a:xfrm>
        </p:spPr>
        <p:txBody>
          <a:bodyPr/>
          <a:lstStyle/>
          <a:p>
            <a:r>
              <a:rPr lang="tr-TR" dirty="0" smtClean="0"/>
              <a:t>ÖRNEK BRİDGE </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988840"/>
            <a:ext cx="7190152" cy="3600401"/>
          </a:xfrm>
        </p:spPr>
      </p:pic>
    </p:spTree>
    <p:extLst>
      <p:ext uri="{BB962C8B-B14F-4D97-AF65-F5344CB8AC3E}">
        <p14:creationId xmlns:p14="http://schemas.microsoft.com/office/powerpoint/2010/main" val="3969458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371600" y="1124744"/>
            <a:ext cx="6400800" cy="1080120"/>
          </a:xfrm>
        </p:spPr>
        <p:txBody>
          <a:bodyPr>
            <a:normAutofit fontScale="90000"/>
          </a:bodyPr>
          <a:lstStyle/>
          <a:p>
            <a:r>
              <a:rPr lang="tr-TR" b="1" dirty="0"/>
              <a:t>4- REPEATER</a:t>
            </a:r>
            <a:r>
              <a:rPr lang="tr-TR" dirty="0"/>
              <a:t/>
            </a:r>
            <a:br>
              <a:rPr lang="tr-TR" dirty="0"/>
            </a:br>
            <a:endParaRPr lang="tr-TR" dirty="0"/>
          </a:p>
        </p:txBody>
      </p:sp>
      <p:sp>
        <p:nvSpPr>
          <p:cNvPr id="3" name="Alt Başlık 2"/>
          <p:cNvSpPr>
            <a:spLocks noGrp="1"/>
          </p:cNvSpPr>
          <p:nvPr>
            <p:ph type="subTitle" idx="1"/>
          </p:nvPr>
        </p:nvSpPr>
        <p:spPr>
          <a:xfrm>
            <a:off x="1187624" y="1700808"/>
            <a:ext cx="6840760" cy="3960440"/>
          </a:xfrm>
        </p:spPr>
        <p:txBody>
          <a:bodyPr>
            <a:normAutofit fontScale="85000" lnSpcReduction="10000"/>
          </a:bodyPr>
          <a:lstStyle/>
          <a:p>
            <a:pPr algn="l"/>
            <a:r>
              <a:rPr lang="tr-TR" i="0" dirty="0" err="1">
                <a:solidFill>
                  <a:schemeClr val="tx1"/>
                </a:solidFill>
              </a:rPr>
              <a:t>Repater</a:t>
            </a:r>
            <a:r>
              <a:rPr lang="tr-TR" i="0" dirty="0">
                <a:solidFill>
                  <a:schemeClr val="tx1"/>
                </a:solidFill>
              </a:rPr>
              <a:t> veya yineleyici bir </a:t>
            </a:r>
            <a:r>
              <a:rPr lang="tr-TR" i="0" dirty="0" err="1">
                <a:solidFill>
                  <a:schemeClr val="tx1"/>
                </a:solidFill>
              </a:rPr>
              <a:t>ethernet</a:t>
            </a:r>
            <a:r>
              <a:rPr lang="tr-TR" i="0" dirty="0">
                <a:solidFill>
                  <a:schemeClr val="tx1"/>
                </a:solidFill>
              </a:rPr>
              <a:t> </a:t>
            </a:r>
            <a:r>
              <a:rPr lang="tr-TR" i="0" dirty="0" err="1">
                <a:solidFill>
                  <a:schemeClr val="tx1"/>
                </a:solidFill>
              </a:rPr>
              <a:t>segmentinden</a:t>
            </a:r>
            <a:r>
              <a:rPr lang="tr-TR" i="0" dirty="0">
                <a:solidFill>
                  <a:schemeClr val="tx1"/>
                </a:solidFill>
              </a:rPr>
              <a:t> aldığı tüm paketleri yineler ve diğer </a:t>
            </a:r>
            <a:r>
              <a:rPr lang="tr-TR" i="0" dirty="0" err="1">
                <a:solidFill>
                  <a:schemeClr val="tx1"/>
                </a:solidFill>
              </a:rPr>
              <a:t>segmente</a:t>
            </a:r>
            <a:r>
              <a:rPr lang="tr-TR" i="0" dirty="0">
                <a:solidFill>
                  <a:schemeClr val="tx1"/>
                </a:solidFill>
              </a:rPr>
              <a:t> yollar. </a:t>
            </a:r>
            <a:r>
              <a:rPr lang="tr-TR" i="0" dirty="0" err="1">
                <a:solidFill>
                  <a:schemeClr val="tx1"/>
                </a:solidFill>
              </a:rPr>
              <a:t>Repeater</a:t>
            </a:r>
            <a:r>
              <a:rPr lang="tr-TR" i="0" dirty="0">
                <a:solidFill>
                  <a:schemeClr val="tx1"/>
                </a:solidFill>
              </a:rPr>
              <a:t> gelen elektrik sinyallerini alır ve </a:t>
            </a:r>
            <a:r>
              <a:rPr lang="tr-TR" i="0" dirty="0" err="1">
                <a:solidFill>
                  <a:schemeClr val="tx1"/>
                </a:solidFill>
              </a:rPr>
              <a:t>binary</a:t>
            </a:r>
            <a:r>
              <a:rPr lang="tr-TR" i="0" dirty="0">
                <a:solidFill>
                  <a:schemeClr val="tx1"/>
                </a:solidFill>
              </a:rPr>
              <a:t> koda yani 1 ve 0'lara çevirir. Sonra da diğer </a:t>
            </a:r>
            <a:r>
              <a:rPr lang="tr-TR" i="0" dirty="0" err="1">
                <a:solidFill>
                  <a:schemeClr val="tx1"/>
                </a:solidFill>
              </a:rPr>
              <a:t>segmente</a:t>
            </a:r>
            <a:r>
              <a:rPr lang="tr-TR" i="0" dirty="0">
                <a:solidFill>
                  <a:schemeClr val="tx1"/>
                </a:solidFill>
              </a:rPr>
              <a:t> yollar. Bu yönüyle </a:t>
            </a:r>
            <a:r>
              <a:rPr lang="tr-TR" i="0" dirty="0" err="1">
                <a:solidFill>
                  <a:schemeClr val="tx1"/>
                </a:solidFill>
              </a:rPr>
              <a:t>repater'in</a:t>
            </a:r>
            <a:r>
              <a:rPr lang="tr-TR" i="0" dirty="0">
                <a:solidFill>
                  <a:schemeClr val="tx1"/>
                </a:solidFill>
              </a:rPr>
              <a:t> basit bir amplifikatör yani yükseltici olmadığını anlıyoruz. Çünkü amfiler gelen sinyalin ne olduğuna bakmadan sadece gücünü yükseltir. Yolda bozulmuş bir sinyal amfiden geçince bozulma daha da artar. Bu arada bilgisayar ağlarında kullanılan amfi diye bir cihaz yok, sadece </a:t>
            </a:r>
            <a:r>
              <a:rPr lang="tr-TR" i="0" dirty="0" err="1">
                <a:solidFill>
                  <a:schemeClr val="tx1"/>
                </a:solidFill>
              </a:rPr>
              <a:t>repeaterin</a:t>
            </a:r>
            <a:r>
              <a:rPr lang="tr-TR" i="0" dirty="0">
                <a:solidFill>
                  <a:schemeClr val="tx1"/>
                </a:solidFill>
              </a:rPr>
              <a:t> ne yapıp ne yapmadığını anlatmaya çalışıyoruz. </a:t>
            </a:r>
            <a:r>
              <a:rPr lang="tr-TR" i="0" dirty="0" err="1">
                <a:solidFill>
                  <a:schemeClr val="tx1"/>
                </a:solidFill>
              </a:rPr>
              <a:t>Repeater</a:t>
            </a:r>
            <a:r>
              <a:rPr lang="tr-TR" i="0" dirty="0">
                <a:solidFill>
                  <a:schemeClr val="tx1"/>
                </a:solidFill>
              </a:rPr>
              <a:t> ise gelen sinyali önce 1 ve 0'a çevirdiği için yol boyunca zayıflamış sinyal tekrar temiz 1 ve 0 haline dönüşmüş olarak diğer </a:t>
            </a:r>
            <a:r>
              <a:rPr lang="tr-TR" i="0" dirty="0" err="1">
                <a:solidFill>
                  <a:schemeClr val="tx1"/>
                </a:solidFill>
              </a:rPr>
              <a:t>segmente</a:t>
            </a:r>
            <a:r>
              <a:rPr lang="tr-TR" i="0" dirty="0">
                <a:solidFill>
                  <a:schemeClr val="tx1"/>
                </a:solidFill>
              </a:rPr>
              <a:t> aktarılır</a:t>
            </a:r>
            <a:r>
              <a:rPr lang="tr-TR" dirty="0" smtClean="0"/>
              <a:t>.</a:t>
            </a:r>
            <a:r>
              <a:rPr lang="tr-TR" i="0" dirty="0" smtClean="0">
                <a:solidFill>
                  <a:schemeClr val="tx1"/>
                </a:solidFill>
              </a:rPr>
              <a:t>.</a:t>
            </a:r>
            <a:endParaRPr lang="tr-TR" i="0" dirty="0">
              <a:solidFill>
                <a:schemeClr val="tx1"/>
              </a:solidFill>
            </a:endParaRPr>
          </a:p>
        </p:txBody>
      </p:sp>
    </p:spTree>
    <p:extLst>
      <p:ext uri="{BB962C8B-B14F-4D97-AF65-F5344CB8AC3E}">
        <p14:creationId xmlns:p14="http://schemas.microsoft.com/office/powerpoint/2010/main" val="2153827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3608" y="1268760"/>
            <a:ext cx="6912768" cy="2769989"/>
          </a:xfrm>
          <a:prstGeom prst="rect">
            <a:avLst/>
          </a:prstGeom>
        </p:spPr>
        <p:txBody>
          <a:bodyPr wrap="square">
            <a:spAutoFit/>
          </a:bodyPr>
          <a:lstStyle/>
          <a:p>
            <a:r>
              <a:rPr lang="tr-TR" sz="2200" dirty="0"/>
              <a:t>10Base5 ve 10Base2 standartlarının kablo uzunluğu ve terminal sayısı ile ilgili getirdiği sınırlar bazen yeterli gelmeyebilir. Eğer daha uzun mesafelerde daha fazla bilgisayarlarla çalışmak istenirse veya ağı kablo arızalarına daha dayanıklı duruma getirmek istenirse ya da farklı kablo sistemleri (10Base5 ile 10Base2 mesela) birleştirilmek istenirse çözüm </a:t>
            </a:r>
            <a:r>
              <a:rPr lang="tr-TR" sz="2200" dirty="0" err="1"/>
              <a:t>repeater</a:t>
            </a:r>
            <a:r>
              <a:rPr lang="tr-TR" sz="2200" dirty="0"/>
              <a:t> kullanmaktan geçer.</a:t>
            </a:r>
          </a:p>
          <a:p>
            <a:endParaRPr lang="tr-TR" sz="2000" i="0" dirty="0">
              <a:solidFill>
                <a:schemeClr val="tx1"/>
              </a:solidFill>
            </a:endParaRPr>
          </a:p>
        </p:txBody>
      </p:sp>
    </p:spTree>
    <p:extLst>
      <p:ext uri="{BB962C8B-B14F-4D97-AF65-F5344CB8AC3E}">
        <p14:creationId xmlns:p14="http://schemas.microsoft.com/office/powerpoint/2010/main" val="2841857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1268760"/>
            <a:ext cx="6408712" cy="743456"/>
          </a:xfrm>
        </p:spPr>
        <p:txBody>
          <a:bodyPr/>
          <a:lstStyle/>
          <a:p>
            <a:r>
              <a:rPr lang="tr-TR" sz="1400" dirty="0" err="1"/>
              <a:t>Repeater'ların</a:t>
            </a:r>
            <a:r>
              <a:rPr lang="tr-TR" sz="1400" dirty="0"/>
              <a:t> 4 ana faydası </a:t>
            </a:r>
            <a:r>
              <a:rPr lang="tr-TR" sz="1400" dirty="0" smtClean="0"/>
              <a:t>vardır</a:t>
            </a:r>
            <a:br>
              <a:rPr lang="tr-TR" sz="1400" dirty="0" smtClean="0"/>
            </a:br>
            <a:r>
              <a:rPr lang="tr-TR" sz="1400" dirty="0" smtClean="0"/>
              <a:t>1</a:t>
            </a:r>
            <a:r>
              <a:rPr lang="tr-TR" sz="1400" dirty="0"/>
              <a:t>. Ağ kablosunun erişebileceği maksimum mesafeyi uzatırlar</a:t>
            </a:r>
            <a:r>
              <a:rPr lang="tr-TR" sz="1400" b="0" dirty="0"/>
              <a:t>.</a:t>
            </a:r>
            <a:r>
              <a:rPr lang="tr-TR" sz="1400" dirty="0"/>
              <a:t/>
            </a:r>
            <a:br>
              <a:rPr lang="tr-TR" sz="1400" dirty="0"/>
            </a:br>
            <a:endParaRPr lang="tr-TR" sz="1300" dirty="0"/>
          </a:p>
        </p:txBody>
      </p:sp>
      <p:sp>
        <p:nvSpPr>
          <p:cNvPr id="3" name="Metin Yer Tutucusu 2"/>
          <p:cNvSpPr>
            <a:spLocks noGrp="1"/>
          </p:cNvSpPr>
          <p:nvPr>
            <p:ph type="body" sz="half" idx="2"/>
          </p:nvPr>
        </p:nvSpPr>
        <p:spPr>
          <a:xfrm>
            <a:off x="4953001" y="2275840"/>
            <a:ext cx="2819399" cy="3313400"/>
          </a:xfrm>
        </p:spPr>
        <p:txBody>
          <a:bodyPr>
            <a:normAutofit/>
          </a:bodyPr>
          <a:lstStyle/>
          <a:p>
            <a:pPr algn="l"/>
            <a:r>
              <a:rPr lang="tr-TR" sz="1800" dirty="0"/>
              <a:t>Bir 10Base2 </a:t>
            </a:r>
            <a:r>
              <a:rPr lang="tr-TR" sz="1800" dirty="0" err="1"/>
              <a:t>segmenti</a:t>
            </a:r>
            <a:r>
              <a:rPr lang="tr-TR" sz="1800" dirty="0"/>
              <a:t> en fazla 185m olabilir. Ancak araya bir </a:t>
            </a:r>
            <a:r>
              <a:rPr lang="tr-TR" sz="1800" dirty="0" err="1"/>
              <a:t>repeater</a:t>
            </a:r>
            <a:r>
              <a:rPr lang="tr-TR" sz="1800" dirty="0"/>
              <a:t> koyarsanız bu mesafeyi ikiye katlamış olursunuz</a:t>
            </a:r>
          </a:p>
        </p:txBody>
      </p:sp>
      <p:pic>
        <p:nvPicPr>
          <p:cNvPr id="5" name="İçerik Yer Tutucusu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71600" y="2348880"/>
            <a:ext cx="3816424" cy="3361874"/>
          </a:xfrm>
        </p:spPr>
      </p:pic>
    </p:spTree>
    <p:extLst>
      <p:ext uri="{BB962C8B-B14F-4D97-AF65-F5344CB8AC3E}">
        <p14:creationId xmlns:p14="http://schemas.microsoft.com/office/powerpoint/2010/main" val="1485956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1196752"/>
            <a:ext cx="6624736" cy="599440"/>
          </a:xfrm>
        </p:spPr>
        <p:txBody>
          <a:bodyPr/>
          <a:lstStyle/>
          <a:p>
            <a:r>
              <a:rPr lang="tr-TR" dirty="0"/>
              <a:t>2. Ağdaki maksimum </a:t>
            </a:r>
            <a:r>
              <a:rPr lang="tr-TR" dirty="0" err="1"/>
              <a:t>node</a:t>
            </a:r>
            <a:r>
              <a:rPr lang="tr-TR" dirty="0"/>
              <a:t> sayısını arttırır</a:t>
            </a:r>
          </a:p>
        </p:txBody>
      </p:sp>
      <p:sp>
        <p:nvSpPr>
          <p:cNvPr id="3" name="Metin Yer Tutucusu 2"/>
          <p:cNvSpPr>
            <a:spLocks noGrp="1"/>
          </p:cNvSpPr>
          <p:nvPr>
            <p:ph type="body" sz="half" idx="2"/>
          </p:nvPr>
        </p:nvSpPr>
        <p:spPr>
          <a:xfrm>
            <a:off x="4644008" y="2060848"/>
            <a:ext cx="3384376" cy="3528392"/>
          </a:xfrm>
        </p:spPr>
        <p:txBody>
          <a:bodyPr/>
          <a:lstStyle/>
          <a:p>
            <a:pPr algn="l"/>
            <a:r>
              <a:rPr lang="tr-TR" sz="1800" dirty="0"/>
              <a:t>Bir 10Base2 </a:t>
            </a:r>
            <a:r>
              <a:rPr lang="tr-TR" sz="1800" dirty="0" err="1"/>
              <a:t>segmentine</a:t>
            </a:r>
            <a:r>
              <a:rPr lang="tr-TR" sz="1800" dirty="0"/>
              <a:t> maksimum 30 makina bağlanabilir. Araya </a:t>
            </a:r>
            <a:r>
              <a:rPr lang="tr-TR" sz="1800" dirty="0" err="1"/>
              <a:t>repeater</a:t>
            </a:r>
            <a:r>
              <a:rPr lang="tr-TR" sz="1800" dirty="0"/>
              <a:t> koyarsanız iki </a:t>
            </a:r>
            <a:r>
              <a:rPr lang="tr-TR" sz="1800" dirty="0" err="1"/>
              <a:t>segmenti</a:t>
            </a:r>
            <a:r>
              <a:rPr lang="tr-TR" sz="1800" dirty="0"/>
              <a:t> birleştirmiş olursunuz. Sonuçta aynı ağda 60 makina olabilir.</a:t>
            </a:r>
          </a:p>
          <a:p>
            <a:endParaRPr lang="tr-TR" dirty="0"/>
          </a:p>
        </p:txBody>
      </p:sp>
      <p:pic>
        <p:nvPicPr>
          <p:cNvPr id="5" name="İçerik Yer Tutucusu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86863" y="2204864"/>
            <a:ext cx="3669723" cy="3384376"/>
          </a:xfrm>
        </p:spPr>
      </p:pic>
    </p:spTree>
    <p:extLst>
      <p:ext uri="{BB962C8B-B14F-4D97-AF65-F5344CB8AC3E}">
        <p14:creationId xmlns:p14="http://schemas.microsoft.com/office/powerpoint/2010/main" val="2953887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1268760"/>
            <a:ext cx="6768752" cy="599440"/>
          </a:xfrm>
        </p:spPr>
        <p:txBody>
          <a:bodyPr/>
          <a:lstStyle/>
          <a:p>
            <a:r>
              <a:rPr lang="tr-TR" dirty="0"/>
              <a:t>3. </a:t>
            </a:r>
            <a:r>
              <a:rPr lang="tr-TR" dirty="0" err="1"/>
              <a:t>Repeater'lar</a:t>
            </a:r>
            <a:r>
              <a:rPr lang="tr-TR" dirty="0"/>
              <a:t> kablo arızalarının etkisini azaltabilir</a:t>
            </a:r>
          </a:p>
        </p:txBody>
      </p:sp>
      <p:sp>
        <p:nvSpPr>
          <p:cNvPr id="3" name="Metin Yer Tutucusu 2"/>
          <p:cNvSpPr>
            <a:spLocks noGrp="1"/>
          </p:cNvSpPr>
          <p:nvPr>
            <p:ph type="body" sz="half" idx="2"/>
          </p:nvPr>
        </p:nvSpPr>
        <p:spPr>
          <a:xfrm>
            <a:off x="4788024" y="2204864"/>
            <a:ext cx="3240360" cy="3384376"/>
          </a:xfrm>
        </p:spPr>
        <p:txBody>
          <a:bodyPr>
            <a:noAutofit/>
          </a:bodyPr>
          <a:lstStyle/>
          <a:p>
            <a:pPr algn="l"/>
            <a:r>
              <a:rPr lang="tr-TR" sz="1500" dirty="0" err="1"/>
              <a:t>Repeater'in</a:t>
            </a:r>
            <a:r>
              <a:rPr lang="tr-TR" sz="1500" dirty="0"/>
              <a:t> birleştirdiği </a:t>
            </a:r>
            <a:r>
              <a:rPr lang="tr-TR" sz="1500" dirty="0" err="1"/>
              <a:t>segmentlerden</a:t>
            </a:r>
            <a:r>
              <a:rPr lang="tr-TR" sz="1500" dirty="0"/>
              <a:t> birisinde kablo arızası ortaya çıkarsa, sadece o </a:t>
            </a:r>
            <a:r>
              <a:rPr lang="tr-TR" sz="1500" dirty="0" err="1"/>
              <a:t>segment</a:t>
            </a:r>
            <a:r>
              <a:rPr lang="tr-TR" sz="1500" dirty="0"/>
              <a:t> çöker. Diğer </a:t>
            </a:r>
            <a:r>
              <a:rPr lang="tr-TR" sz="1500" dirty="0" err="1"/>
              <a:t>segment</a:t>
            </a:r>
            <a:r>
              <a:rPr lang="tr-TR" sz="1500" dirty="0"/>
              <a:t> en azından kendi içinde çalışmaya devam edecektir. Makina sayısı 30'u geçmese, mesafe 185m'yi bulmasa da, ağ </a:t>
            </a:r>
            <a:r>
              <a:rPr lang="tr-TR" sz="1500" dirty="0" err="1"/>
              <a:t>repeater</a:t>
            </a:r>
            <a:r>
              <a:rPr lang="tr-TR" sz="1500" dirty="0"/>
              <a:t> ile bölünürse(birleştirilirse??) kablo arızalarına karşı kısmı bir güvenlik sağlanabilir.</a:t>
            </a:r>
          </a:p>
        </p:txBody>
      </p:sp>
      <p:pic>
        <p:nvPicPr>
          <p:cNvPr id="5" name="İçerik Yer Tutucusu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3608" y="2276872"/>
            <a:ext cx="3546178" cy="3168352"/>
          </a:xfrm>
        </p:spPr>
      </p:pic>
    </p:spTree>
    <p:extLst>
      <p:ext uri="{BB962C8B-B14F-4D97-AF65-F5344CB8AC3E}">
        <p14:creationId xmlns:p14="http://schemas.microsoft.com/office/powerpoint/2010/main" val="35082876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1268760"/>
            <a:ext cx="6840760" cy="599440"/>
          </a:xfrm>
        </p:spPr>
        <p:txBody>
          <a:bodyPr/>
          <a:lstStyle/>
          <a:p>
            <a:r>
              <a:rPr lang="tr-TR" dirty="0"/>
              <a:t>4. </a:t>
            </a:r>
            <a:r>
              <a:rPr lang="tr-TR" dirty="0" err="1"/>
              <a:t>Repeater'lar</a:t>
            </a:r>
            <a:r>
              <a:rPr lang="tr-TR" dirty="0"/>
              <a:t> farklı kablo tipleri kullanan ağları birleştirebilir.</a:t>
            </a:r>
          </a:p>
        </p:txBody>
      </p:sp>
      <p:sp>
        <p:nvSpPr>
          <p:cNvPr id="3" name="Metin Yer Tutucusu 2"/>
          <p:cNvSpPr>
            <a:spLocks noGrp="1"/>
          </p:cNvSpPr>
          <p:nvPr>
            <p:ph type="body" sz="half" idx="2"/>
          </p:nvPr>
        </p:nvSpPr>
        <p:spPr>
          <a:xfrm>
            <a:off x="4932040" y="2132856"/>
            <a:ext cx="3096344" cy="3456384"/>
          </a:xfrm>
        </p:spPr>
        <p:txBody>
          <a:bodyPr>
            <a:normAutofit/>
          </a:bodyPr>
          <a:lstStyle/>
          <a:p>
            <a:pPr algn="l"/>
            <a:r>
              <a:rPr lang="tr-TR" sz="1800" dirty="0"/>
              <a:t>Yukarıdaki </a:t>
            </a:r>
            <a:r>
              <a:rPr lang="tr-TR" sz="1800" dirty="0" err="1"/>
              <a:t>repeater</a:t>
            </a:r>
            <a:r>
              <a:rPr lang="tr-TR" sz="1800" dirty="0"/>
              <a:t> resimlerine bakarsanız iki bağlantı noktasında da iki farklı kablo girişi olduğunu görürsünüz. Böylece 10Base5 ve 10Base2 ağlar </a:t>
            </a:r>
            <a:r>
              <a:rPr lang="tr-TR" sz="1800" dirty="0" err="1"/>
              <a:t>repeater</a:t>
            </a:r>
            <a:r>
              <a:rPr lang="tr-TR" sz="1800" dirty="0"/>
              <a:t> ile birleştirilebilir.</a:t>
            </a:r>
          </a:p>
        </p:txBody>
      </p:sp>
      <p:pic>
        <p:nvPicPr>
          <p:cNvPr id="5" name="İçerik Yer Tutucusu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87327" y="2348880"/>
            <a:ext cx="3892324" cy="3096344"/>
          </a:xfrm>
        </p:spPr>
      </p:pic>
    </p:spTree>
    <p:extLst>
      <p:ext uri="{BB962C8B-B14F-4D97-AF65-F5344CB8AC3E}">
        <p14:creationId xmlns:p14="http://schemas.microsoft.com/office/powerpoint/2010/main" val="1573523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700" dirty="0" smtClean="0"/>
              <a:t>ÖRNEK REPEATER BAĞLANTISI</a:t>
            </a:r>
            <a:endParaRPr lang="tr-TR" sz="27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271303"/>
            <a:ext cx="6840760" cy="3215097"/>
          </a:xfrm>
        </p:spPr>
      </p:pic>
    </p:spTree>
    <p:extLst>
      <p:ext uri="{BB962C8B-B14F-4D97-AF65-F5344CB8AC3E}">
        <p14:creationId xmlns:p14="http://schemas.microsoft.com/office/powerpoint/2010/main" val="3555827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331640" y="1268760"/>
            <a:ext cx="6400800" cy="720080"/>
          </a:xfrm>
        </p:spPr>
        <p:txBody>
          <a:bodyPr>
            <a:normAutofit fontScale="90000"/>
          </a:bodyPr>
          <a:lstStyle/>
          <a:p>
            <a:r>
              <a:rPr lang="tr-TR" sz="2800" dirty="0" smtClean="0"/>
              <a:t>5-ROUTER </a:t>
            </a:r>
            <a:r>
              <a:rPr lang="tr-TR" sz="2800" dirty="0"/>
              <a:t>(</a:t>
            </a:r>
            <a:r>
              <a:rPr lang="tr-TR" sz="2800" dirty="0" smtClean="0"/>
              <a:t>YÖNLENDİRİCİLER)</a:t>
            </a:r>
            <a:endParaRPr lang="tr-TR" sz="2800" dirty="0"/>
          </a:p>
        </p:txBody>
      </p:sp>
      <p:sp>
        <p:nvSpPr>
          <p:cNvPr id="3" name="Alt Başlık 2"/>
          <p:cNvSpPr>
            <a:spLocks noGrp="1"/>
          </p:cNvSpPr>
          <p:nvPr>
            <p:ph type="subTitle" idx="1"/>
          </p:nvPr>
        </p:nvSpPr>
        <p:spPr>
          <a:xfrm>
            <a:off x="1043608" y="2132856"/>
            <a:ext cx="6728792" cy="3528392"/>
          </a:xfrm>
        </p:spPr>
        <p:txBody>
          <a:bodyPr/>
          <a:lstStyle/>
          <a:p>
            <a:pPr algn="l"/>
            <a:r>
              <a:rPr lang="tr-TR" i="0" dirty="0">
                <a:solidFill>
                  <a:schemeClr val="tx1"/>
                </a:solidFill>
              </a:rPr>
              <a:t>Ağlar arası (LAN-LAN, LAN-WAN, WAN-WAN) haberleşmenin yapılabilmesi için ara bağlantıyı sağlar. </a:t>
            </a:r>
            <a:r>
              <a:rPr lang="tr-TR" i="0" dirty="0" smtClean="0">
                <a:solidFill>
                  <a:schemeClr val="tx1"/>
                </a:solidFill>
              </a:rPr>
              <a:t>Gelen </a:t>
            </a:r>
            <a:r>
              <a:rPr lang="tr-TR" i="0" dirty="0">
                <a:solidFill>
                  <a:schemeClr val="tx1"/>
                </a:solidFill>
              </a:rPr>
              <a:t>paketin başlığından ve yönlendirme tablosu bilgilerinden yararlanarak yönlendirme kararlarını verme yeteneğine sahiptir</a:t>
            </a:r>
            <a:r>
              <a:rPr lang="tr-TR" i="0" dirty="0" smtClean="0">
                <a:solidFill>
                  <a:schemeClr val="tx1"/>
                </a:solidFill>
              </a:rPr>
              <a:t>..</a:t>
            </a:r>
            <a:endParaRPr lang="tr-TR" i="0" dirty="0">
              <a:solidFill>
                <a:schemeClr val="tx1"/>
              </a:solidFill>
            </a:endParaRPr>
          </a:p>
          <a:p>
            <a:endParaRPr lang="tr-TR" sz="2800" dirty="0"/>
          </a:p>
          <a:p>
            <a:endParaRPr lang="tr-TR"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100659"/>
            <a:ext cx="2808312" cy="16334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932" y="4100658"/>
            <a:ext cx="4092594" cy="1633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447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115616" y="1196752"/>
            <a:ext cx="6912768" cy="4392488"/>
          </a:xfrm>
        </p:spPr>
        <p:txBody>
          <a:bodyPr/>
          <a:lstStyle/>
          <a:p>
            <a:pPr algn="l"/>
            <a:r>
              <a:rPr lang="tr-TR" i="0" dirty="0">
                <a:solidFill>
                  <a:schemeClr val="tx1"/>
                </a:solidFill>
              </a:rPr>
              <a:t>Köprüye benzeyen bir iç bağlantı cihazıdır. Fakat belirli protokoller içeren paketlere veya çerçevelere hizmet eder. Yönlendiriciler </a:t>
            </a:r>
            <a:r>
              <a:rPr lang="tr-TR" i="0" dirty="0" err="1">
                <a:solidFill>
                  <a:schemeClr val="tx1"/>
                </a:solidFill>
              </a:rPr>
              <a:t>LAN’ları</a:t>
            </a:r>
            <a:r>
              <a:rPr lang="tr-TR" i="0" dirty="0">
                <a:solidFill>
                  <a:schemeClr val="tx1"/>
                </a:solidFill>
              </a:rPr>
              <a:t> OSI modelinin ağ katmanında birbirine bağlarlar. Modern yönlendiriciler aynı anda birden fazla protokol yığınını ele alabilirler</a:t>
            </a:r>
            <a:r>
              <a:rPr lang="tr-TR" i="0" dirty="0" smtClean="0">
                <a:solidFill>
                  <a:schemeClr val="tx1"/>
                </a:solidFill>
              </a:rPr>
              <a:t>.</a:t>
            </a:r>
            <a:br>
              <a:rPr lang="tr-TR" i="0" dirty="0" smtClean="0">
                <a:solidFill>
                  <a:schemeClr val="tx1"/>
                </a:solidFill>
              </a:rPr>
            </a:br>
            <a:r>
              <a:rPr lang="tr-TR" dirty="0"/>
              <a:t> </a:t>
            </a:r>
            <a:r>
              <a:rPr lang="tr-TR" i="0" dirty="0" smtClean="0">
                <a:solidFill>
                  <a:schemeClr val="tx1"/>
                </a:solidFill>
              </a:rPr>
              <a:t>Yönlendiriciler</a:t>
            </a:r>
            <a:r>
              <a:rPr lang="tr-TR" i="0" dirty="0">
                <a:solidFill>
                  <a:schemeClr val="tx1"/>
                </a:solidFill>
              </a:rPr>
              <a:t>, veri paketlerini bir uçtan diğer uca, ağdaki uygun düğümler üzerinden Geçilerek ulaşılmasını </a:t>
            </a:r>
            <a:r>
              <a:rPr lang="tr-TR" i="0" dirty="0" err="1" smtClean="0">
                <a:solidFill>
                  <a:schemeClr val="tx1"/>
                </a:solidFill>
              </a:rPr>
              <a:t>sağlar.Yönlendiriciler</a:t>
            </a:r>
            <a:r>
              <a:rPr lang="tr-TR" i="0" dirty="0" smtClean="0">
                <a:solidFill>
                  <a:schemeClr val="tx1"/>
                </a:solidFill>
              </a:rPr>
              <a:t> </a:t>
            </a:r>
            <a:r>
              <a:rPr lang="tr-TR" i="0" dirty="0">
                <a:solidFill>
                  <a:schemeClr val="tx1"/>
                </a:solidFill>
              </a:rPr>
              <a:t>OSI başvuru modelinin ilk üç katmanına sahip aktif ağ </a:t>
            </a:r>
            <a:r>
              <a:rPr lang="tr-TR" i="0" dirty="0" smtClean="0">
                <a:solidFill>
                  <a:schemeClr val="tx1"/>
                </a:solidFill>
              </a:rPr>
              <a:t>cihazlarıdır.</a:t>
            </a:r>
            <a:endParaRPr lang="tr-TR" i="0" dirty="0">
              <a:solidFill>
                <a:schemeClr val="tx1"/>
              </a:solidFill>
            </a:endParaRPr>
          </a:p>
          <a:p>
            <a:pPr algn="l"/>
            <a:endParaRPr lang="tr-TR" i="0" dirty="0">
              <a:solidFill>
                <a:schemeClr val="tx1"/>
              </a:solidFill>
            </a:endParaRPr>
          </a:p>
          <a:p>
            <a:endParaRPr lang="tr-TR" dirty="0"/>
          </a:p>
        </p:txBody>
      </p:sp>
    </p:spTree>
    <p:extLst>
      <p:ext uri="{BB962C8B-B14F-4D97-AF65-F5344CB8AC3E}">
        <p14:creationId xmlns:p14="http://schemas.microsoft.com/office/powerpoint/2010/main" val="2306287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1052736"/>
            <a:ext cx="6696744" cy="648072"/>
          </a:xfrm>
        </p:spPr>
        <p:txBody>
          <a:bodyPr/>
          <a:lstStyle/>
          <a:p>
            <a:r>
              <a:rPr lang="tr-TR" sz="1800" dirty="0"/>
              <a:t>Çift Burgulu Kablolar</a:t>
            </a:r>
            <a:endParaRPr lang="tr-TR" dirty="0"/>
          </a:p>
        </p:txBody>
      </p:sp>
      <p:sp>
        <p:nvSpPr>
          <p:cNvPr id="3" name="Metin Yer Tutucusu 2"/>
          <p:cNvSpPr>
            <a:spLocks noGrp="1"/>
          </p:cNvSpPr>
          <p:nvPr>
            <p:ph type="body" sz="half" idx="2"/>
          </p:nvPr>
        </p:nvSpPr>
        <p:spPr>
          <a:xfrm>
            <a:off x="4788024" y="1844824"/>
            <a:ext cx="2984377" cy="3528392"/>
          </a:xfrm>
        </p:spPr>
        <p:txBody>
          <a:bodyPr/>
          <a:lstStyle/>
          <a:p>
            <a:pPr algn="l"/>
            <a:r>
              <a:rPr lang="tr-TR" sz="1800" dirty="0"/>
              <a:t>Tek (örneğin dahili hatlarda), dört (oldukça yaygındır) veya sekiz çift kablodan oluşabilir </a:t>
            </a:r>
          </a:p>
          <a:p>
            <a:pPr algn="l"/>
            <a:r>
              <a:rPr lang="tr-TR" sz="1800" dirty="0"/>
              <a:t>UTP (</a:t>
            </a:r>
            <a:r>
              <a:rPr lang="tr-TR" sz="1800" dirty="0" err="1"/>
              <a:t>Unshielded</a:t>
            </a:r>
            <a:r>
              <a:rPr lang="tr-TR" sz="1800" dirty="0"/>
              <a:t> </a:t>
            </a:r>
            <a:r>
              <a:rPr lang="tr-TR" sz="1800" dirty="0" err="1"/>
              <a:t>Twisted</a:t>
            </a:r>
            <a:r>
              <a:rPr lang="tr-TR" sz="1800" dirty="0"/>
              <a:t> </a:t>
            </a:r>
            <a:r>
              <a:rPr lang="tr-TR" sz="1800" dirty="0" err="1"/>
              <a:t>Pair</a:t>
            </a:r>
            <a:r>
              <a:rPr lang="tr-TR" sz="1800" dirty="0"/>
              <a:t>) veya STP (</a:t>
            </a:r>
            <a:r>
              <a:rPr lang="tr-TR" sz="1800" dirty="0" err="1"/>
              <a:t>Shielded</a:t>
            </a:r>
            <a:r>
              <a:rPr lang="tr-TR" sz="1800" dirty="0"/>
              <a:t> </a:t>
            </a:r>
            <a:r>
              <a:rPr lang="tr-TR" sz="1800" dirty="0" err="1"/>
              <a:t>Twisted</a:t>
            </a:r>
            <a:r>
              <a:rPr lang="tr-TR" sz="1800" dirty="0"/>
              <a:t> </a:t>
            </a:r>
            <a:r>
              <a:rPr lang="tr-TR" sz="1800" dirty="0" err="1"/>
              <a:t>Pair</a:t>
            </a:r>
            <a:r>
              <a:rPr lang="tr-TR" sz="1800" dirty="0"/>
              <a:t>) olmak üzere iki çeşidi vardır.</a:t>
            </a:r>
          </a:p>
          <a:p>
            <a:endParaRPr lang="tr-TR" dirty="0"/>
          </a:p>
        </p:txBody>
      </p:sp>
      <p:pic>
        <p:nvPicPr>
          <p:cNvPr id="5" name="Picture 8" descr="twistedpai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331640" y="1700808"/>
            <a:ext cx="3276600" cy="38164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767776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115616" y="1124744"/>
            <a:ext cx="6840760" cy="4536504"/>
          </a:xfrm>
        </p:spPr>
        <p:txBody>
          <a:bodyPr>
            <a:normAutofit fontScale="92500"/>
          </a:bodyPr>
          <a:lstStyle/>
          <a:p>
            <a:pPr algn="l"/>
            <a:r>
              <a:rPr lang="tr-TR" i="0" dirty="0" smtClean="0">
                <a:solidFill>
                  <a:schemeClr val="tx1"/>
                </a:solidFill>
              </a:rPr>
              <a:t>		Yönlendirme </a:t>
            </a:r>
            <a:r>
              <a:rPr lang="tr-TR" i="0" dirty="0">
                <a:solidFill>
                  <a:schemeClr val="tx1"/>
                </a:solidFill>
              </a:rPr>
              <a:t>Tablosu</a:t>
            </a:r>
            <a:r>
              <a:rPr lang="tr-TR" i="0" dirty="0" smtClean="0">
                <a:solidFill>
                  <a:schemeClr val="tx1"/>
                </a:solidFill>
              </a:rPr>
              <a:t>:</a:t>
            </a:r>
          </a:p>
          <a:p>
            <a:pPr algn="l"/>
            <a:r>
              <a:rPr lang="tr-TR" i="0" dirty="0" smtClean="0">
                <a:solidFill>
                  <a:schemeClr val="tx1"/>
                </a:solidFill>
              </a:rPr>
              <a:t>  Yönlendirme tablosu, en uygun yolun belirlenmesi için kullanılan parametrelerin tutulduğu bir matristir. Her yönlendirme desteklediği her protokol için birer yönlendirme tablosu seçilir.</a:t>
            </a:r>
          </a:p>
          <a:p>
            <a:pPr algn="l"/>
            <a:r>
              <a:rPr lang="tr-TR" i="0" dirty="0">
                <a:solidFill>
                  <a:schemeClr val="tx1"/>
                </a:solidFill>
              </a:rPr>
              <a:t> </a:t>
            </a:r>
            <a:r>
              <a:rPr lang="tr-TR" i="0" dirty="0" smtClean="0">
                <a:solidFill>
                  <a:schemeClr val="tx1"/>
                </a:solidFill>
              </a:rPr>
              <a:t>Güncelleme </a:t>
            </a:r>
            <a:r>
              <a:rPr lang="tr-TR" i="0" dirty="0">
                <a:solidFill>
                  <a:schemeClr val="tx1"/>
                </a:solidFill>
              </a:rPr>
              <a:t>yönlendiriciler tarafından otomatik yapılıyorsa dinamik, ağ yöneticisi tarafından elle yapılıyorsa statik olarak adlandırılır. Dinamik yönlendiriciler tarafından kullanılan iki tür vardır. Bunlar:</a:t>
            </a:r>
          </a:p>
          <a:p>
            <a:pPr algn="l"/>
            <a:r>
              <a:rPr lang="tr-TR" i="0" dirty="0">
                <a:solidFill>
                  <a:schemeClr val="tx1"/>
                </a:solidFill>
              </a:rPr>
              <a:t>·         Uzaklık Vektörü Algoritması (DVA)</a:t>
            </a:r>
          </a:p>
          <a:p>
            <a:pPr algn="l"/>
            <a:r>
              <a:rPr lang="tr-TR" i="0" dirty="0">
                <a:solidFill>
                  <a:schemeClr val="tx1"/>
                </a:solidFill>
              </a:rPr>
              <a:t>·         Bağlantı Durumu Algoritması (LSA)</a:t>
            </a:r>
          </a:p>
          <a:p>
            <a:pPr algn="l"/>
            <a:endParaRPr lang="tr-TR" i="0" dirty="0">
              <a:solidFill>
                <a:schemeClr val="tx1"/>
              </a:solidFill>
            </a:endParaRPr>
          </a:p>
        </p:txBody>
      </p:sp>
    </p:spTree>
    <p:extLst>
      <p:ext uri="{BB962C8B-B14F-4D97-AF65-F5344CB8AC3E}">
        <p14:creationId xmlns:p14="http://schemas.microsoft.com/office/powerpoint/2010/main" val="1111878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1052736"/>
            <a:ext cx="6400800" cy="685800"/>
          </a:xfrm>
        </p:spPr>
        <p:txBody>
          <a:bodyPr/>
          <a:lstStyle/>
          <a:p>
            <a:r>
              <a:rPr lang="tr-TR" dirty="0" smtClean="0"/>
              <a:t>Örnek lan</a:t>
            </a:r>
            <a:endParaRPr lang="tr-TR"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8582"/>
          <a:stretch>
            <a:fillRect/>
          </a:stretch>
        </p:blipFill>
        <p:spPr bwMode="auto">
          <a:xfrm>
            <a:off x="971600" y="1628800"/>
            <a:ext cx="7272808"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3224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620688"/>
            <a:ext cx="8496944" cy="5976664"/>
          </a:xfrm>
        </p:spPr>
        <p:txBody>
          <a:bodyPr>
            <a:normAutofit fontScale="40000" lnSpcReduction="20000"/>
          </a:bodyPr>
          <a:lstStyle/>
          <a:p>
            <a:r>
              <a:rPr lang="tr-TR" dirty="0"/>
              <a:t>1.soru;</a:t>
            </a:r>
          </a:p>
          <a:p>
            <a:r>
              <a:rPr lang="tr-TR" dirty="0"/>
              <a:t>ağ </a:t>
            </a:r>
            <a:r>
              <a:rPr lang="tr-TR" dirty="0" err="1"/>
              <a:t>donanımlarnda</a:t>
            </a:r>
            <a:r>
              <a:rPr lang="tr-TR" dirty="0"/>
              <a:t> kullanılan kablo çeşitleri nelerdir ?</a:t>
            </a:r>
          </a:p>
          <a:p>
            <a:r>
              <a:rPr lang="tr-TR" dirty="0"/>
              <a:t>cevap;</a:t>
            </a:r>
          </a:p>
          <a:p>
            <a:r>
              <a:rPr lang="tr-TR" dirty="0"/>
              <a:t>eş eksenli (</a:t>
            </a:r>
            <a:r>
              <a:rPr lang="tr-TR" dirty="0" err="1"/>
              <a:t>koaksiyel</a:t>
            </a:r>
            <a:r>
              <a:rPr lang="tr-TR" dirty="0"/>
              <a:t>)kablo</a:t>
            </a:r>
          </a:p>
          <a:p>
            <a:r>
              <a:rPr lang="tr-TR" dirty="0"/>
              <a:t>bağlamalı dolanmış çift burgulu kablo STP</a:t>
            </a:r>
          </a:p>
          <a:p>
            <a:r>
              <a:rPr lang="tr-TR" dirty="0" err="1"/>
              <a:t>bağlamasız</a:t>
            </a:r>
            <a:r>
              <a:rPr lang="tr-TR" dirty="0"/>
              <a:t> dolanmış çift burgulu kablo UTP</a:t>
            </a:r>
          </a:p>
          <a:p>
            <a:r>
              <a:rPr lang="tr-TR" dirty="0"/>
              <a:t>fiber optik kablolar</a:t>
            </a:r>
          </a:p>
          <a:p>
            <a:r>
              <a:rPr lang="tr-TR" dirty="0"/>
              <a:t>2.soru;</a:t>
            </a:r>
            <a:br>
              <a:rPr lang="tr-TR" dirty="0"/>
            </a:br>
            <a:r>
              <a:rPr lang="tr-TR" dirty="0" err="1"/>
              <a:t>ethernet</a:t>
            </a:r>
            <a:r>
              <a:rPr lang="tr-TR" dirty="0"/>
              <a:t> kartı çeşitleri nelerdir ?</a:t>
            </a:r>
          </a:p>
          <a:p>
            <a:r>
              <a:rPr lang="tr-TR" dirty="0"/>
              <a:t>cevap;</a:t>
            </a:r>
            <a:br>
              <a:rPr lang="tr-TR" dirty="0"/>
            </a:br>
            <a:r>
              <a:rPr lang="tr-TR" dirty="0"/>
              <a:t>BNC </a:t>
            </a:r>
            <a:r>
              <a:rPr lang="tr-TR" dirty="0" err="1"/>
              <a:t>konnektörlü</a:t>
            </a:r>
            <a:r>
              <a:rPr lang="tr-TR" dirty="0"/>
              <a:t> </a:t>
            </a:r>
            <a:r>
              <a:rPr lang="tr-TR" dirty="0" err="1"/>
              <a:t>ethernet</a:t>
            </a:r>
            <a:r>
              <a:rPr lang="tr-TR" dirty="0"/>
              <a:t> kartı</a:t>
            </a:r>
            <a:br>
              <a:rPr lang="tr-TR" dirty="0"/>
            </a:br>
            <a:r>
              <a:rPr lang="tr-TR" dirty="0"/>
              <a:t>RJ-45 </a:t>
            </a:r>
            <a:r>
              <a:rPr lang="tr-TR" dirty="0" err="1"/>
              <a:t>konnektörlü</a:t>
            </a:r>
            <a:r>
              <a:rPr lang="tr-TR" dirty="0"/>
              <a:t> </a:t>
            </a:r>
            <a:r>
              <a:rPr lang="tr-TR" dirty="0" err="1"/>
              <a:t>ethernet</a:t>
            </a:r>
            <a:r>
              <a:rPr lang="tr-TR" dirty="0"/>
              <a:t> kartı</a:t>
            </a:r>
            <a:br>
              <a:rPr lang="tr-TR" dirty="0"/>
            </a:br>
            <a:r>
              <a:rPr lang="tr-TR" dirty="0" err="1"/>
              <a:t>combo</a:t>
            </a:r>
            <a:r>
              <a:rPr lang="tr-TR" dirty="0"/>
              <a:t> </a:t>
            </a:r>
            <a:r>
              <a:rPr lang="tr-TR" dirty="0" err="1"/>
              <a:t>ethernet</a:t>
            </a:r>
            <a:r>
              <a:rPr lang="tr-TR" dirty="0"/>
              <a:t> kartı</a:t>
            </a:r>
          </a:p>
          <a:p>
            <a:r>
              <a:rPr lang="tr-TR" dirty="0"/>
              <a:t>USB </a:t>
            </a:r>
            <a:r>
              <a:rPr lang="tr-TR" dirty="0" err="1"/>
              <a:t>ethernet</a:t>
            </a:r>
            <a:r>
              <a:rPr lang="tr-TR" dirty="0"/>
              <a:t> kartları</a:t>
            </a:r>
          </a:p>
          <a:p>
            <a:r>
              <a:rPr lang="tr-TR" dirty="0"/>
              <a:t>3.soru;</a:t>
            </a:r>
          </a:p>
          <a:p>
            <a:r>
              <a:rPr lang="tr-TR" dirty="0" err="1"/>
              <a:t>hublar</a:t>
            </a:r>
            <a:r>
              <a:rPr lang="tr-TR" dirty="0"/>
              <a:t> hangi topoloji bağlantısı ile bağlanır ?</a:t>
            </a:r>
            <a:br>
              <a:rPr lang="tr-TR" dirty="0"/>
            </a:br>
            <a:r>
              <a:rPr lang="tr-TR" dirty="0"/>
              <a:t>cevap;</a:t>
            </a:r>
          </a:p>
          <a:p>
            <a:r>
              <a:rPr lang="tr-TR" dirty="0" err="1"/>
              <a:t>hublar</a:t>
            </a:r>
            <a:r>
              <a:rPr lang="tr-TR" dirty="0"/>
              <a:t> yıldız topoloji </a:t>
            </a:r>
            <a:r>
              <a:rPr lang="tr-TR" dirty="0" err="1"/>
              <a:t>ilebağlanırlar</a:t>
            </a:r>
            <a:r>
              <a:rPr lang="tr-TR" dirty="0"/>
              <a:t>.</a:t>
            </a:r>
          </a:p>
          <a:p>
            <a:r>
              <a:rPr lang="tr-TR" dirty="0"/>
              <a:t>4.soru;</a:t>
            </a:r>
          </a:p>
          <a:p>
            <a:r>
              <a:rPr lang="tr-TR" dirty="0"/>
              <a:t>ağ donanımı elemanlarından 2 tanesini yazınız ?</a:t>
            </a:r>
            <a:br>
              <a:rPr lang="tr-TR" dirty="0"/>
            </a:br>
            <a:r>
              <a:rPr lang="tr-TR" dirty="0"/>
              <a:t>cevap;</a:t>
            </a:r>
          </a:p>
          <a:p>
            <a:r>
              <a:rPr lang="tr-TR" dirty="0" err="1"/>
              <a:t>Hub</a:t>
            </a:r>
            <a:endParaRPr lang="tr-TR" dirty="0"/>
          </a:p>
          <a:p>
            <a:r>
              <a:rPr lang="tr-TR" dirty="0" err="1"/>
              <a:t>Repether</a:t>
            </a:r>
            <a:endParaRPr lang="tr-TR" dirty="0"/>
          </a:p>
          <a:p>
            <a:r>
              <a:rPr lang="tr-TR" dirty="0" err="1"/>
              <a:t>ethernet</a:t>
            </a:r>
            <a:r>
              <a:rPr lang="tr-TR" dirty="0"/>
              <a:t> kartı</a:t>
            </a:r>
          </a:p>
          <a:p>
            <a:r>
              <a:rPr lang="tr-TR" dirty="0"/>
              <a:t>Switch</a:t>
            </a:r>
          </a:p>
          <a:p>
            <a:r>
              <a:rPr lang="tr-TR" dirty="0"/>
              <a:t>5.soru;</a:t>
            </a:r>
          </a:p>
          <a:p>
            <a:r>
              <a:rPr lang="tr-TR" dirty="0"/>
              <a:t>Bridge </a:t>
            </a:r>
            <a:r>
              <a:rPr lang="tr-TR" dirty="0" err="1"/>
              <a:t>ler</a:t>
            </a:r>
            <a:r>
              <a:rPr lang="tr-TR" dirty="0"/>
              <a:t> nasıl bir sistemle çalışır ?</a:t>
            </a:r>
            <a:br>
              <a:rPr lang="tr-TR" dirty="0"/>
            </a:br>
            <a:r>
              <a:rPr lang="tr-TR" dirty="0"/>
              <a:t>Cevap;</a:t>
            </a:r>
            <a:br>
              <a:rPr lang="tr-TR" dirty="0"/>
            </a:br>
            <a:r>
              <a:rPr lang="tr-TR" dirty="0"/>
              <a:t>aynı veya farklı veri hatlarını kullanarak </a:t>
            </a:r>
            <a:r>
              <a:rPr lang="tr-TR" dirty="0" err="1"/>
              <a:t>LAN'ları</a:t>
            </a:r>
            <a:r>
              <a:rPr lang="tr-TR" dirty="0"/>
              <a:t> birbirine bağlar.</a:t>
            </a:r>
          </a:p>
          <a:p>
            <a:endParaRPr lang="tr-TR" dirty="0"/>
          </a:p>
        </p:txBody>
      </p:sp>
    </p:spTree>
    <p:extLst>
      <p:ext uri="{BB962C8B-B14F-4D97-AF65-F5344CB8AC3E}">
        <p14:creationId xmlns:p14="http://schemas.microsoft.com/office/powerpoint/2010/main" val="750036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1052736"/>
            <a:ext cx="6768752" cy="792088"/>
          </a:xfrm>
        </p:spPr>
        <p:txBody>
          <a:bodyPr/>
          <a:lstStyle/>
          <a:p>
            <a:r>
              <a:rPr lang="tr-TR" dirty="0" smtClean="0"/>
              <a:t/>
            </a:r>
            <a:br>
              <a:rPr lang="tr-TR" dirty="0" smtClean="0"/>
            </a:br>
            <a:r>
              <a:rPr lang="tr-TR" dirty="0"/>
              <a:t/>
            </a:r>
            <a:br>
              <a:rPr lang="tr-TR" dirty="0"/>
            </a:br>
            <a:r>
              <a:rPr lang="tr-TR" dirty="0"/>
              <a:t>Kaplamalı Dolanmış </a:t>
            </a:r>
            <a:r>
              <a:rPr lang="tr-TR" dirty="0" smtClean="0"/>
              <a:t>Çift(STP)</a:t>
            </a:r>
            <a:r>
              <a:rPr lang="tr-TR" dirty="0"/>
              <a:t/>
            </a:r>
            <a:br>
              <a:rPr lang="tr-TR" dirty="0"/>
            </a:br>
            <a:r>
              <a:rPr lang="tr-TR" dirty="0"/>
              <a:t/>
            </a:r>
            <a:br>
              <a:rPr lang="tr-TR" dirty="0"/>
            </a:br>
            <a:endParaRPr lang="tr-TR" dirty="0"/>
          </a:p>
        </p:txBody>
      </p:sp>
      <p:sp>
        <p:nvSpPr>
          <p:cNvPr id="3" name="Metin Yer Tutucusu 2"/>
          <p:cNvSpPr>
            <a:spLocks noGrp="1"/>
          </p:cNvSpPr>
          <p:nvPr>
            <p:ph type="body" sz="half" idx="2"/>
          </p:nvPr>
        </p:nvSpPr>
        <p:spPr>
          <a:xfrm>
            <a:off x="4953001" y="1628800"/>
            <a:ext cx="2819399" cy="3552800"/>
          </a:xfrm>
        </p:spPr>
        <p:txBody>
          <a:bodyPr>
            <a:normAutofit fontScale="92500"/>
          </a:bodyPr>
          <a:lstStyle/>
          <a:p>
            <a:pPr algn="l"/>
            <a:r>
              <a:rPr lang="tr-TR" sz="1600" dirty="0"/>
              <a:t>Bu tip kabloda dolanmış tel çiftleri </a:t>
            </a:r>
            <a:r>
              <a:rPr lang="tr-TR" sz="1600" dirty="0" err="1"/>
              <a:t>koaksiyel</a:t>
            </a:r>
            <a:r>
              <a:rPr lang="tr-TR" sz="1600" dirty="0"/>
              <a:t> kabloda olduğu gibi metal bir </a:t>
            </a:r>
            <a:r>
              <a:rPr lang="tr-TR" sz="1600" dirty="0" smtClean="0"/>
              <a:t>zırh </a:t>
            </a:r>
            <a:r>
              <a:rPr lang="tr-TR" sz="1600" dirty="0"/>
              <a:t>ile </a:t>
            </a:r>
            <a:r>
              <a:rPr lang="tr-TR" sz="1600" dirty="0" smtClean="0"/>
              <a:t>kaplıdır.</a:t>
            </a:r>
            <a:r>
              <a:rPr lang="tr-TR" sz="1600" dirty="0"/>
              <a:t>  STP kablo </a:t>
            </a:r>
            <a:r>
              <a:rPr lang="tr-TR" sz="1600" dirty="0" err="1"/>
              <a:t>UTP'ye</a:t>
            </a:r>
            <a:r>
              <a:rPr lang="tr-TR" sz="1600" dirty="0"/>
              <a:t> göre daha güvenli kabul edilmiştir. En dıştaki metal </a:t>
            </a:r>
            <a:r>
              <a:rPr lang="tr-TR" sz="1600" dirty="0" err="1"/>
              <a:t>zırh'ın</a:t>
            </a:r>
            <a:r>
              <a:rPr lang="tr-TR" sz="1600" dirty="0"/>
              <a:t> elektromanyetik alanlardan geçerken kablo içindeki sinyalin bozulmasına mani </a:t>
            </a:r>
            <a:r>
              <a:rPr lang="tr-TR" sz="1600" dirty="0" smtClean="0"/>
              <a:t>olmasına</a:t>
            </a:r>
            <a:r>
              <a:rPr lang="tr-TR" sz="1600" dirty="0"/>
              <a:t> </a:t>
            </a:r>
            <a:r>
              <a:rPr lang="tr-TR" sz="1600" dirty="0" err="1" smtClean="0"/>
              <a:t>nedan</a:t>
            </a:r>
            <a:r>
              <a:rPr lang="tr-TR" sz="1600" dirty="0" smtClean="0"/>
              <a:t> olduğun dan dolayı tercih edilir.</a:t>
            </a:r>
            <a:endParaRPr lang="tr-TR" sz="1600" dirty="0"/>
          </a:p>
        </p:txBody>
      </p:sp>
      <p:pic>
        <p:nvPicPr>
          <p:cNvPr id="5" name="İçerik Yer Tutucusu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3608" y="1700808"/>
            <a:ext cx="3921089" cy="3958256"/>
          </a:xfrm>
        </p:spPr>
      </p:pic>
    </p:spTree>
    <p:extLst>
      <p:ext uri="{BB962C8B-B14F-4D97-AF65-F5344CB8AC3E}">
        <p14:creationId xmlns:p14="http://schemas.microsoft.com/office/powerpoint/2010/main" val="1791112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59873" y="1205346"/>
            <a:ext cx="6896503" cy="599440"/>
          </a:xfrm>
        </p:spPr>
        <p:txBody>
          <a:bodyPr/>
          <a:lstStyle/>
          <a:p>
            <a:r>
              <a:rPr lang="tr-TR" dirty="0"/>
              <a:t>Kaplamasız </a:t>
            </a:r>
            <a:r>
              <a:rPr lang="tr-TR" dirty="0" smtClean="0"/>
              <a:t>Dolanmış(UTP)</a:t>
            </a:r>
            <a:r>
              <a:rPr lang="tr-TR" dirty="0"/>
              <a:t/>
            </a:r>
            <a:br>
              <a:rPr lang="tr-TR" dirty="0"/>
            </a:br>
            <a:endParaRPr lang="tr-TR" dirty="0"/>
          </a:p>
        </p:txBody>
      </p:sp>
      <p:sp>
        <p:nvSpPr>
          <p:cNvPr id="3" name="Metin Yer Tutucusu 2"/>
          <p:cNvSpPr>
            <a:spLocks noGrp="1"/>
          </p:cNvSpPr>
          <p:nvPr>
            <p:ph type="body" sz="half" idx="2"/>
          </p:nvPr>
        </p:nvSpPr>
        <p:spPr>
          <a:xfrm>
            <a:off x="4953001" y="1700808"/>
            <a:ext cx="2819399" cy="3480792"/>
          </a:xfrm>
        </p:spPr>
        <p:txBody>
          <a:bodyPr>
            <a:noAutofit/>
          </a:bodyPr>
          <a:lstStyle/>
          <a:p>
            <a:pPr algn="l"/>
            <a:r>
              <a:rPr lang="tr-TR" sz="1700" dirty="0"/>
              <a:t>UTP birbirine dolanmış çiftler halinde ve en dışta da plastik bir koruma olmak üzere üretilir. Kablonun içinde kablonun dayanıklılığını arttırmak ve </a:t>
            </a:r>
            <a:r>
              <a:rPr lang="tr-TR" sz="1700" dirty="0" smtClean="0"/>
              <a:t>gerektiğinde </a:t>
            </a:r>
            <a:r>
              <a:rPr lang="tr-TR" sz="1700" dirty="0"/>
              <a:t>dıştaki plastik kılıfı kolayca sıyırmak için naylon bir ip </a:t>
            </a:r>
            <a:r>
              <a:rPr lang="tr-TR" sz="1700" dirty="0" smtClean="0"/>
              <a:t>bulunur.</a:t>
            </a:r>
            <a:endParaRPr lang="tr-TR" sz="1700" dirty="0"/>
          </a:p>
        </p:txBody>
      </p:sp>
      <p:pic>
        <p:nvPicPr>
          <p:cNvPr id="5" name="İçerik Yer Tutucusu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61844" y="1844824"/>
            <a:ext cx="3286356" cy="3384376"/>
          </a:xfrm>
        </p:spPr>
      </p:pic>
    </p:spTree>
    <p:extLst>
      <p:ext uri="{BB962C8B-B14F-4D97-AF65-F5344CB8AC3E}">
        <p14:creationId xmlns:p14="http://schemas.microsoft.com/office/powerpoint/2010/main" val="1094730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980728"/>
            <a:ext cx="6768752" cy="599440"/>
          </a:xfrm>
        </p:spPr>
        <p:txBody>
          <a:bodyPr/>
          <a:lstStyle/>
          <a:p>
            <a:r>
              <a:rPr lang="tr-TR" sz="1800" dirty="0" smtClean="0"/>
              <a:t/>
            </a:r>
            <a:br>
              <a:rPr lang="tr-TR" sz="1800" dirty="0" smtClean="0"/>
            </a:br>
            <a:r>
              <a:rPr lang="tr-TR" sz="1800" dirty="0"/>
              <a:t/>
            </a:r>
            <a:br>
              <a:rPr lang="tr-TR" sz="1800" dirty="0"/>
            </a:br>
            <a:r>
              <a:rPr lang="tr-TR" sz="1800" dirty="0" smtClean="0"/>
              <a:t/>
            </a:r>
            <a:br>
              <a:rPr lang="tr-TR" sz="1800" dirty="0" smtClean="0"/>
            </a:br>
            <a:r>
              <a:rPr lang="tr-TR" sz="1800" dirty="0"/>
              <a:t/>
            </a:r>
            <a:br>
              <a:rPr lang="tr-TR" sz="1800" dirty="0"/>
            </a:br>
            <a:r>
              <a:rPr lang="tr-TR" sz="1800" dirty="0" smtClean="0"/>
              <a:t/>
            </a:r>
            <a:br>
              <a:rPr lang="tr-TR" sz="1800" dirty="0" smtClean="0"/>
            </a:br>
            <a:r>
              <a:rPr lang="tr-TR" sz="1800" dirty="0" smtClean="0"/>
              <a:t>Çift </a:t>
            </a:r>
            <a:r>
              <a:rPr lang="tr-TR" sz="1800" dirty="0"/>
              <a:t>Burgulu Kablo </a:t>
            </a:r>
            <a:r>
              <a:rPr lang="tr-TR" sz="1800" dirty="0" err="1" smtClean="0"/>
              <a:t>Konnektörü</a:t>
            </a:r>
            <a:r>
              <a:rPr lang="tr-TR" sz="1800" dirty="0"/>
              <a:t/>
            </a:r>
            <a:br>
              <a:rPr lang="tr-TR" sz="1800" dirty="0"/>
            </a:br>
            <a:endParaRPr lang="tr-TR" dirty="0"/>
          </a:p>
        </p:txBody>
      </p:sp>
      <p:sp>
        <p:nvSpPr>
          <p:cNvPr id="3" name="Metin Yer Tutucusu 2"/>
          <p:cNvSpPr>
            <a:spLocks noGrp="1"/>
          </p:cNvSpPr>
          <p:nvPr>
            <p:ph type="body" sz="half" idx="2"/>
          </p:nvPr>
        </p:nvSpPr>
        <p:spPr>
          <a:xfrm>
            <a:off x="5004048" y="1700808"/>
            <a:ext cx="2808312" cy="3744416"/>
          </a:xfrm>
        </p:spPr>
        <p:txBody>
          <a:bodyPr>
            <a:normAutofit/>
          </a:bodyPr>
          <a:lstStyle/>
          <a:p>
            <a:pPr algn="l"/>
            <a:r>
              <a:rPr lang="tr-TR" sz="1800" dirty="0"/>
              <a:t>Bu tür kablolar RJ-45 </a:t>
            </a:r>
            <a:r>
              <a:rPr lang="tr-TR" sz="1800" dirty="0" err="1"/>
              <a:t>konnektörü</a:t>
            </a:r>
            <a:r>
              <a:rPr lang="tr-TR" sz="1800" dirty="0"/>
              <a:t> ile bilgisayar bağlanır. RJ-45’in en çok kullanılan standardı 10BASE-T’dir </a:t>
            </a:r>
          </a:p>
          <a:p>
            <a:pPr algn="l"/>
            <a:r>
              <a:rPr lang="tr-TR" sz="1800" dirty="0"/>
              <a:t>10/100 </a:t>
            </a:r>
            <a:r>
              <a:rPr lang="tr-TR" sz="1800" dirty="0" err="1"/>
              <a:t>Mbps</a:t>
            </a:r>
            <a:r>
              <a:rPr lang="tr-TR" sz="1800" dirty="0"/>
              <a:t> hızındadırlar.</a:t>
            </a:r>
          </a:p>
          <a:p>
            <a:pPr algn="l"/>
            <a:r>
              <a:rPr lang="tr-TR" sz="1800" dirty="0"/>
              <a:t>Halka ve yıldız tipi topolojilerde kullanılır.</a:t>
            </a:r>
          </a:p>
          <a:p>
            <a:endParaRPr lang="tr-TR" dirty="0"/>
          </a:p>
        </p:txBody>
      </p:sp>
      <p:pic>
        <p:nvPicPr>
          <p:cNvPr id="5" name="Picture 6" descr="rj45"/>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371600" y="1628800"/>
            <a:ext cx="3276600" cy="36724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59439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15616" y="2276872"/>
            <a:ext cx="3312368" cy="3312368"/>
          </a:xfrm>
        </p:spPr>
      </p:pic>
      <p:sp>
        <p:nvSpPr>
          <p:cNvPr id="3" name="Başlık 2"/>
          <p:cNvSpPr>
            <a:spLocks noGrp="1"/>
          </p:cNvSpPr>
          <p:nvPr>
            <p:ph type="title"/>
          </p:nvPr>
        </p:nvSpPr>
        <p:spPr/>
        <p:txBody>
          <a:bodyPr>
            <a:normAutofit/>
          </a:bodyPr>
          <a:lstStyle/>
          <a:p>
            <a:r>
              <a:rPr lang="tr-TR" sz="2000" dirty="0" smtClean="0"/>
              <a:t>Örnek </a:t>
            </a:r>
            <a:r>
              <a:rPr lang="tr-TR" sz="2000" dirty="0" err="1" smtClean="0"/>
              <a:t>bağlantI</a:t>
            </a:r>
            <a:r>
              <a:rPr lang="tr-TR" sz="2000" dirty="0" smtClean="0"/>
              <a:t> kablosu</a:t>
            </a:r>
            <a:endParaRPr lang="tr-TR" sz="2000" dirty="0"/>
          </a:p>
        </p:txBody>
      </p:sp>
      <p:pic>
        <p:nvPicPr>
          <p:cNvPr id="6" name="Picture 6"/>
          <p:cNvPicPr>
            <a:picLocks noGrp="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644008" y="2348880"/>
            <a:ext cx="280831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331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1124744"/>
            <a:ext cx="6840760" cy="792088"/>
          </a:xfrm>
        </p:spPr>
        <p:txBody>
          <a:bodyPr/>
          <a:lstStyle/>
          <a:p>
            <a:r>
              <a:rPr lang="tr-TR" sz="2200" dirty="0"/>
              <a:t>Fiber Optik Kablolar</a:t>
            </a:r>
            <a:r>
              <a:rPr lang="tr-TR" sz="1800" dirty="0"/>
              <a:t/>
            </a:r>
            <a:br>
              <a:rPr lang="tr-TR" sz="1800" dirty="0"/>
            </a:br>
            <a:endParaRPr lang="tr-TR" dirty="0"/>
          </a:p>
        </p:txBody>
      </p:sp>
      <p:sp>
        <p:nvSpPr>
          <p:cNvPr id="3" name="Metin Yer Tutucusu 2"/>
          <p:cNvSpPr>
            <a:spLocks noGrp="1"/>
          </p:cNvSpPr>
          <p:nvPr>
            <p:ph type="body" sz="half" idx="2"/>
          </p:nvPr>
        </p:nvSpPr>
        <p:spPr>
          <a:xfrm>
            <a:off x="4788024" y="1988840"/>
            <a:ext cx="2984377" cy="3456384"/>
          </a:xfrm>
        </p:spPr>
        <p:txBody>
          <a:bodyPr/>
          <a:lstStyle/>
          <a:p>
            <a:pPr algn="l">
              <a:lnSpc>
                <a:spcPct val="90000"/>
              </a:lnSpc>
            </a:pPr>
            <a:r>
              <a:rPr lang="tr-TR" sz="2000" dirty="0"/>
              <a:t>2 Km’ye kadar uzayabilen geniş alanlarda, elektriksel sinyallerden etkilenmeden yüksek kapasiteli iletişim ortamı sağlamada  kullanılır. </a:t>
            </a:r>
          </a:p>
          <a:p>
            <a:pPr algn="l">
              <a:lnSpc>
                <a:spcPct val="90000"/>
              </a:lnSpc>
            </a:pPr>
            <a:r>
              <a:rPr lang="tr-TR" sz="2000" dirty="0"/>
              <a:t>Her bir fiberden tek yönlü haberleşme sağlanır. İki yönlü bir haberleşme için en az iki fiber gereklidir. </a:t>
            </a:r>
          </a:p>
          <a:p>
            <a:pPr>
              <a:lnSpc>
                <a:spcPct val="90000"/>
              </a:lnSpc>
            </a:pPr>
            <a:endParaRPr lang="tr-TR" dirty="0"/>
          </a:p>
          <a:p>
            <a:endParaRPr lang="tr-TR" dirty="0"/>
          </a:p>
        </p:txBody>
      </p:sp>
      <p:pic>
        <p:nvPicPr>
          <p:cNvPr id="5" name="Picture 5" descr="fibe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12404" y="2132856"/>
            <a:ext cx="3635796"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3905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TotalTime>
  <Words>1236</Words>
  <Application>Microsoft Office PowerPoint</Application>
  <PresentationFormat>Ekran Gösterisi (4:3)</PresentationFormat>
  <Paragraphs>112</Paragraphs>
  <Slides>42</Slides>
  <Notes>1</Notes>
  <HiddenSlides>0</HiddenSlides>
  <MMClips>0</MMClips>
  <ScaleCrop>false</ScaleCrop>
  <HeadingPairs>
    <vt:vector size="4" baseType="variant">
      <vt:variant>
        <vt:lpstr>Tema</vt:lpstr>
      </vt:variant>
      <vt:variant>
        <vt:i4>2</vt:i4>
      </vt:variant>
      <vt:variant>
        <vt:lpstr>Slayt Başlıkları</vt:lpstr>
      </vt:variant>
      <vt:variant>
        <vt:i4>42</vt:i4>
      </vt:variant>
    </vt:vector>
  </HeadingPairs>
  <TitlesOfParts>
    <vt:vector size="44" baseType="lpstr">
      <vt:lpstr>Moda Tasarımı</vt:lpstr>
      <vt:lpstr>Ofis Teması</vt:lpstr>
      <vt:lpstr>AĞ DONANIMLARI </vt:lpstr>
      <vt:lpstr> AĞ ELEMANLARI ÇEŞİTLERİ </vt:lpstr>
      <vt:lpstr>Eş eksenli (Koaksiyel) Kablo</vt:lpstr>
      <vt:lpstr>Çift Burgulu Kablolar</vt:lpstr>
      <vt:lpstr>  Kaplamalı Dolanmış Çift(STP)  </vt:lpstr>
      <vt:lpstr>Kaplamasız Dolanmış(UTP) </vt:lpstr>
      <vt:lpstr>     Çift Burgulu Kablo Konnektörü </vt:lpstr>
      <vt:lpstr>Örnek bağlantI kablosu</vt:lpstr>
      <vt:lpstr>Fiber Optik Kablolar </vt:lpstr>
      <vt:lpstr>Fiber Optik Kablolar</vt:lpstr>
      <vt:lpstr>Ethernet kartI</vt:lpstr>
      <vt:lpstr>Örnek ethernet kartI</vt:lpstr>
      <vt:lpstr>KONNEKTÖR YAPILARINA GÖRE ETHERNET KARTLARI </vt:lpstr>
      <vt:lpstr>KONNEKTÖR YAPILARINA GÖRE ETHERNET KARTLARI</vt:lpstr>
      <vt:lpstr>KONNEKTÖR YAPILARINA GÖRE ETHERNET KARTLARI </vt:lpstr>
      <vt:lpstr>KONNEKTÖR YAPILARINA GÖRE ETHERNET KARTLARI </vt:lpstr>
      <vt:lpstr>PowerPoint Sunusu</vt:lpstr>
      <vt:lpstr>ÖRNEK HUB</vt:lpstr>
      <vt:lpstr>YANDA bir HUB aygıtı görüyorsunuz.</vt:lpstr>
      <vt:lpstr>PowerPoint Sunusu</vt:lpstr>
      <vt:lpstr>2- SWİTCH (ANAHTAR) </vt:lpstr>
      <vt:lpstr>ÖRNEK SWİTCH</vt:lpstr>
      <vt:lpstr>Kenar Switch’ler </vt:lpstr>
      <vt:lpstr>Merkez Switch’ler </vt:lpstr>
      <vt:lpstr>PowerPoint Sunusu</vt:lpstr>
      <vt:lpstr>PowerPoint Sunusu</vt:lpstr>
      <vt:lpstr>3-BRİDGE </vt:lpstr>
      <vt:lpstr>PowerPoint Sunusu</vt:lpstr>
      <vt:lpstr>PowerPoint Sunusu</vt:lpstr>
      <vt:lpstr>ÖRNEK BRİDGE </vt:lpstr>
      <vt:lpstr>4- REPEATER </vt:lpstr>
      <vt:lpstr>PowerPoint Sunusu</vt:lpstr>
      <vt:lpstr>Repeater'ların 4 ana faydası vardır 1. Ağ kablosunun erişebileceği maksimum mesafeyi uzatırlar. </vt:lpstr>
      <vt:lpstr>2. Ağdaki maksimum node sayısını arttırır</vt:lpstr>
      <vt:lpstr>3. Repeater'lar kablo arızalarının etkisini azaltabilir</vt:lpstr>
      <vt:lpstr>4. Repeater'lar farklı kablo tipleri kullanan ağları birleştirebilir.</vt:lpstr>
      <vt:lpstr>ÖRNEK REPEATER BAĞLANTISI</vt:lpstr>
      <vt:lpstr>5-ROUTER (YÖNLENDİRİCİLER)</vt:lpstr>
      <vt:lpstr>PowerPoint Sunusu</vt:lpstr>
      <vt:lpstr>PowerPoint Sunusu</vt:lpstr>
      <vt:lpstr>Örnek lan</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AĞ DONANIMLARI</dc:title>
  <dc:creator>Asus</dc:creator>
  <cp:lastModifiedBy>ben</cp:lastModifiedBy>
  <cp:revision>24</cp:revision>
  <dcterms:created xsi:type="dcterms:W3CDTF">2012-03-11T19:28:52Z</dcterms:created>
  <dcterms:modified xsi:type="dcterms:W3CDTF">2012-04-09T22:28:41Z</dcterms:modified>
</cp:coreProperties>
</file>