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68" r:id="rId2"/>
    <p:sldId id="256" r:id="rId3"/>
    <p:sldId id="267" r:id="rId4"/>
    <p:sldId id="266" r:id="rId5"/>
    <p:sldId id="265" r:id="rId6"/>
    <p:sldId id="270" r:id="rId7"/>
    <p:sldId id="271" r:id="rId8"/>
    <p:sldId id="272" r:id="rId9"/>
    <p:sldId id="273" r:id="rId10"/>
    <p:sldId id="279" r:id="rId11"/>
    <p:sldId id="280" r:id="rId12"/>
    <p:sldId id="290" r:id="rId13"/>
    <p:sldId id="288" r:id="rId14"/>
    <p:sldId id="284" r:id="rId15"/>
    <p:sldId id="274" r:id="rId16"/>
    <p:sldId id="292" r:id="rId17"/>
    <p:sldId id="291" r:id="rId18"/>
    <p:sldId id="294" r:id="rId19"/>
    <p:sldId id="293" r:id="rId20"/>
    <p:sldId id="286" r:id="rId21"/>
    <p:sldId id="261" r:id="rId22"/>
    <p:sldId id="295"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varScale="1">
        <p:scale>
          <a:sx n="68" d="100"/>
          <a:sy n="68" d="100"/>
        </p:scale>
        <p:origin x="-14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54E7E45D-07F6-43C8-A7E0-BC7A29BCBB55}" type="datetimeFigureOut">
              <a:rPr lang="tr-TR" smtClean="0"/>
              <a:pPr/>
              <a:t>28.03.2012</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0465A1C5-31FB-4151-8908-EF0108A0BFC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4E7E45D-07F6-43C8-A7E0-BC7A29BCBB55}" type="datetimeFigureOut">
              <a:rPr lang="tr-TR" smtClean="0"/>
              <a:pPr/>
              <a:t>28.03.2012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465A1C5-31FB-4151-8908-EF0108A0BFC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4E7E45D-07F6-43C8-A7E0-BC7A29BCBB55}" type="datetimeFigureOut">
              <a:rPr lang="tr-TR" smtClean="0"/>
              <a:pPr/>
              <a:t>28.03.2012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465A1C5-31FB-4151-8908-EF0108A0BFC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4E7E45D-07F6-43C8-A7E0-BC7A29BCBB55}" type="datetimeFigureOut">
              <a:rPr lang="tr-TR" smtClean="0"/>
              <a:pPr/>
              <a:t>28.03.2012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465A1C5-31FB-4151-8908-EF0108A0BFC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54E7E45D-07F6-43C8-A7E0-BC7A29BCBB55}" type="datetimeFigureOut">
              <a:rPr lang="tr-TR" smtClean="0"/>
              <a:pPr/>
              <a:t>28.03.2012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465A1C5-31FB-4151-8908-EF0108A0BFC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54E7E45D-07F6-43C8-A7E0-BC7A29BCBB55}" type="datetimeFigureOut">
              <a:rPr lang="tr-TR" smtClean="0"/>
              <a:pPr/>
              <a:t>28.03.2012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465A1C5-31FB-4151-8908-EF0108A0BFC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54E7E45D-07F6-43C8-A7E0-BC7A29BCBB55}" type="datetimeFigureOut">
              <a:rPr lang="tr-TR" smtClean="0"/>
              <a:pPr/>
              <a:t>28.03.2012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0465A1C5-31FB-4151-8908-EF0108A0BFC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54E7E45D-07F6-43C8-A7E0-BC7A29BCBB55}" type="datetimeFigureOut">
              <a:rPr lang="tr-TR" smtClean="0"/>
              <a:pPr/>
              <a:t>28.03.2012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0465A1C5-31FB-4151-8908-EF0108A0BFC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4E7E45D-07F6-43C8-A7E0-BC7A29BCBB55}" type="datetimeFigureOut">
              <a:rPr lang="tr-TR" smtClean="0"/>
              <a:pPr/>
              <a:t>28.03.2012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0465A1C5-31FB-4151-8908-EF0108A0BFC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54E7E45D-07F6-43C8-A7E0-BC7A29BCBB55}" type="datetimeFigureOut">
              <a:rPr lang="tr-TR" smtClean="0"/>
              <a:pPr/>
              <a:t>28.03.2012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465A1C5-31FB-4151-8908-EF0108A0BFC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54E7E45D-07F6-43C8-A7E0-BC7A29BCBB55}" type="datetimeFigureOut">
              <a:rPr lang="tr-TR" smtClean="0"/>
              <a:pPr/>
              <a:t>28.03.2012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0465A1C5-31FB-4151-8908-EF0108A0BFCC}"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4E7E45D-07F6-43C8-A7E0-BC7A29BCBB55}" type="datetimeFigureOut">
              <a:rPr lang="tr-TR" smtClean="0"/>
              <a:pPr/>
              <a:t>28.03.2012</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65A1C5-31FB-4151-8908-EF0108A0BFCC}"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analsebil.wordpress.com/2010/11/11/visual-sniffer-2-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analsebil.wordpress.com/2010/11/04/macaddressview-1-13/"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analsebil.wordpress.com/2010/11/03/softperfect-network-scanner-5-0-3/"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analsebil.wordpress.com/2010/11/02/ultravnc-1-0-8-2/"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analsebil.wordpress.com/2010/11/05/cia-drive-net-2-0/"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www.tlinkpara.com/l/MzE2NzU3"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analsebil.wordpress.com/2010/11/05/hamachi-2-0-2-84/"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analsebil.files.wordpress.com/2010/11/222.jp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analsebil.wordpress.com/2010/11/03/ip-sniffer-1-98-1-9/"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836712"/>
            <a:ext cx="7772400" cy="4896544"/>
          </a:xfrm>
        </p:spPr>
        <p:txBody>
          <a:bodyPr>
            <a:normAutofit/>
          </a:bodyPr>
          <a:lstStyle/>
          <a:p>
            <a:r>
              <a:rPr lang="tr-TR" sz="8300" dirty="0" smtClean="0"/>
              <a:t>BİLİŞİM AĞLARI </a:t>
            </a:r>
            <a:br>
              <a:rPr lang="tr-TR" sz="8300" dirty="0" smtClean="0"/>
            </a:br>
            <a:r>
              <a:rPr lang="tr-TR" sz="8300" dirty="0" smtClean="0"/>
              <a:t>ve</a:t>
            </a:r>
            <a:br>
              <a:rPr lang="tr-TR" sz="8300" dirty="0" smtClean="0"/>
            </a:br>
            <a:r>
              <a:rPr lang="tr-TR" sz="6600" dirty="0" smtClean="0"/>
              <a:t> VERİ HABERLEŞMESİ</a:t>
            </a:r>
            <a:endParaRPr lang="tr-TR" sz="6600"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endParaRPr lang="tr-TR" dirty="0"/>
          </a:p>
        </p:txBody>
      </p:sp>
      <p:sp>
        <p:nvSpPr>
          <p:cNvPr id="3" name="2 İçerik Yer Tutucusu"/>
          <p:cNvSpPr>
            <a:spLocks noGrp="1"/>
          </p:cNvSpPr>
          <p:nvPr>
            <p:ph idx="1"/>
          </p:nvPr>
        </p:nvSpPr>
        <p:spPr/>
        <p:txBody>
          <a:bodyPr/>
          <a:lstStyle/>
          <a:p>
            <a:endParaRPr lang="tr-TR" dirty="0" smtClean="0"/>
          </a:p>
          <a:p>
            <a:endParaRPr lang="tr-TR" dirty="0"/>
          </a:p>
        </p:txBody>
      </p:sp>
      <p:pic>
        <p:nvPicPr>
          <p:cNvPr id="28673" name="Picture 1" descr="cacti_2.png"/>
          <p:cNvPicPr>
            <a:picLocks noChangeAspect="1" noChangeArrowheads="1"/>
          </p:cNvPicPr>
          <p:nvPr/>
        </p:nvPicPr>
        <p:blipFill>
          <a:blip r:embed="rId2" cstate="print"/>
          <a:srcRect/>
          <a:stretch>
            <a:fillRect/>
          </a:stretch>
        </p:blipFill>
        <p:spPr bwMode="auto">
          <a:xfrm>
            <a:off x="0" y="0"/>
            <a:ext cx="9144000" cy="6525344"/>
          </a:xfrm>
          <a:prstGeom prst="rect">
            <a:avLst/>
          </a:prstGeom>
          <a:noFill/>
        </p:spPr>
      </p:pic>
      <p:sp>
        <p:nvSpPr>
          <p:cNvPr id="28674" name="Rectangle 2"/>
          <p:cNvSpPr>
            <a:spLocks noChangeArrowheads="1"/>
          </p:cNvSpPr>
          <p:nvPr/>
        </p:nvSpPr>
        <p:spPr bwMode="auto">
          <a:xfrm>
            <a:off x="2800521" y="6475511"/>
            <a:ext cx="3542958"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333333"/>
                </a:solidFill>
                <a:effectLst/>
                <a:latin typeface="Tahoma" pitchFamily="34" charset="0"/>
                <a:cs typeface="Tahoma" pitchFamily="34" charset="0"/>
              </a:rPr>
              <a:t>Şekil 4. </a:t>
            </a:r>
            <a:r>
              <a:rPr kumimoji="0" lang="tr-TR" sz="1400" b="1" i="0" u="none" strike="noStrike" cap="none" normalizeH="0" baseline="0" dirty="0" err="1" smtClean="0">
                <a:ln>
                  <a:noFill/>
                </a:ln>
                <a:solidFill>
                  <a:srgbClr val="333333"/>
                </a:solidFill>
                <a:effectLst/>
                <a:latin typeface="Tahoma" pitchFamily="34" charset="0"/>
                <a:cs typeface="Tahoma" pitchFamily="34" charset="0"/>
              </a:rPr>
              <a:t>Cacti</a:t>
            </a:r>
            <a:r>
              <a:rPr kumimoji="0" lang="tr-TR" sz="1400" b="1" i="0" u="none" strike="noStrike" cap="none" normalizeH="0" baseline="0" dirty="0" smtClean="0">
                <a:ln>
                  <a:noFill/>
                </a:ln>
                <a:solidFill>
                  <a:srgbClr val="333333"/>
                </a:solidFill>
                <a:effectLst/>
                <a:latin typeface="Tahoma" pitchFamily="34" charset="0"/>
                <a:cs typeface="Tahoma" pitchFamily="34" charset="0"/>
              </a:rPr>
              <a:t> örnek ekran görüntüsü</a:t>
            </a:r>
            <a:r>
              <a:rPr kumimoji="0" lang="tr-TR" sz="900" b="1" i="0" u="none" strike="noStrike" cap="none" normalizeH="0" baseline="0" dirty="0" smtClean="0">
                <a:ln>
                  <a:noFill/>
                </a:ln>
                <a:solidFill>
                  <a:srgbClr val="333333"/>
                </a:solidFill>
                <a:effectLst/>
                <a:latin typeface="Tahoma" pitchFamily="34" charset="0"/>
                <a:cs typeface="Tahoma" pitchFamily="34" charset="0"/>
              </a:rPr>
              <a:t>  </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FF00"/>
                </a:solidFill>
              </a:rPr>
              <a:t>AĞ YAZILIM ÇEŞİTLERİ </a:t>
            </a:r>
            <a:endParaRPr lang="tr-TR" dirty="0">
              <a:solidFill>
                <a:srgbClr val="FFFF00"/>
              </a:solidFill>
            </a:endParaRPr>
          </a:p>
        </p:txBody>
      </p:sp>
      <p:sp>
        <p:nvSpPr>
          <p:cNvPr id="3" name="2 İçerik Yer Tutucusu"/>
          <p:cNvSpPr>
            <a:spLocks noGrp="1"/>
          </p:cNvSpPr>
          <p:nvPr>
            <p:ph idx="1"/>
          </p:nvPr>
        </p:nvSpPr>
        <p:spPr/>
        <p:txBody>
          <a:bodyPr/>
          <a:lstStyle/>
          <a:p>
            <a:pPr>
              <a:buNone/>
            </a:pPr>
            <a:r>
              <a:rPr lang="tr-TR" b="1" dirty="0" err="1" smtClean="0">
                <a:solidFill>
                  <a:srgbClr val="FF0000"/>
                </a:solidFill>
                <a:hlinkClick r:id="rId2"/>
              </a:rPr>
              <a:t>Visual</a:t>
            </a:r>
            <a:r>
              <a:rPr lang="tr-TR" b="1" dirty="0" smtClean="0">
                <a:solidFill>
                  <a:srgbClr val="FF0000"/>
                </a:solidFill>
                <a:hlinkClick r:id="rId2"/>
              </a:rPr>
              <a:t> </a:t>
            </a:r>
            <a:r>
              <a:rPr lang="tr-TR" b="1" dirty="0" err="1" smtClean="0">
                <a:solidFill>
                  <a:srgbClr val="FF0000"/>
                </a:solidFill>
                <a:hlinkClick r:id="rId2"/>
              </a:rPr>
              <a:t>Sniffer</a:t>
            </a:r>
            <a:endParaRPr lang="tr-TR" b="1" dirty="0" smtClean="0">
              <a:solidFill>
                <a:srgbClr val="FF0000"/>
              </a:solidFill>
            </a:endParaRPr>
          </a:p>
          <a:p>
            <a:r>
              <a:rPr lang="tr-TR" dirty="0" smtClean="0"/>
              <a:t>LAN yöneticileri için ağ görüntülemede profesyonel bir çözüm sunan </a:t>
            </a:r>
            <a:r>
              <a:rPr lang="tr-TR" dirty="0" err="1" smtClean="0"/>
              <a:t>Visual</a:t>
            </a:r>
            <a:r>
              <a:rPr lang="tr-TR" dirty="0" smtClean="0"/>
              <a:t> </a:t>
            </a:r>
            <a:r>
              <a:rPr lang="tr-TR" dirty="0" err="1" smtClean="0"/>
              <a:t>Sniffer</a:t>
            </a:r>
            <a:r>
              <a:rPr lang="tr-TR" dirty="0" smtClean="0"/>
              <a:t>, ağ veri trafiğini denetlemede mükemmel. Yazılım sayesinde hangi paketlerin gönderilip alındığını takip edip ağ trafiği hakkında tam bilgi sahibi oluyorsunuz. Çocuklarını </a:t>
            </a:r>
            <a:r>
              <a:rPr lang="tr-TR" dirty="0" err="1" smtClean="0"/>
              <a:t>web’de</a:t>
            </a:r>
            <a:r>
              <a:rPr lang="tr-TR" dirty="0" smtClean="0"/>
              <a:t> takip etmek isteyenler için ideal.</a:t>
            </a:r>
          </a:p>
          <a:p>
            <a:pPr>
              <a:buNone/>
            </a:pPr>
            <a:endParaRPr lang="tr-TR" dirty="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endParaRPr lang="tr-TR" dirty="0"/>
          </a:p>
        </p:txBody>
      </p:sp>
      <p:sp>
        <p:nvSpPr>
          <p:cNvPr id="3" name="2 İçerik Yer Tutucusu"/>
          <p:cNvSpPr>
            <a:spLocks noGrp="1"/>
          </p:cNvSpPr>
          <p:nvPr>
            <p:ph idx="1"/>
          </p:nvPr>
        </p:nvSpPr>
        <p:spPr/>
        <p:txBody>
          <a:bodyPr/>
          <a:lstStyle/>
          <a:p>
            <a:r>
              <a:rPr lang="tr-TR" b="1" dirty="0" err="1" smtClean="0">
                <a:hlinkClick r:id="rId2"/>
              </a:rPr>
              <a:t>MACAddressView</a:t>
            </a:r>
            <a:endParaRPr lang="tr-TR" b="1" dirty="0" smtClean="0"/>
          </a:p>
          <a:p>
            <a:r>
              <a:rPr lang="tr-TR" dirty="0" smtClean="0"/>
              <a:t>Mac adresleri bilgisayarımızın ve cihazlarımızın eşsiz parmak izleridir ve Ortam Erişim Yönetimi olarak da bilinen fiziksel adreslerdir.</a:t>
            </a:r>
          </a:p>
          <a:p>
            <a:r>
              <a:rPr lang="tr-TR" dirty="0" err="1" smtClean="0"/>
              <a:t>MACAdressView</a:t>
            </a:r>
            <a:r>
              <a:rPr lang="tr-TR" dirty="0" smtClean="0"/>
              <a:t>, uzak sunucuya bağlanmadan uygulamanın kendisine ait veri bankasını kullanarak, bilgisayarınıza bağlı bir Ağ cihazının ya da bilgisayarınızın Mac adresine ve firma detaylarına (firma ismi, adresi, ülke) kolayca ulaşabilirsiniz.</a:t>
            </a:r>
          </a:p>
          <a:p>
            <a:pPr>
              <a:buNone/>
            </a:pPr>
            <a:endParaRPr lang="tr-TR"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endParaRPr lang="tr-TR" dirty="0"/>
          </a:p>
        </p:txBody>
      </p:sp>
      <p:sp>
        <p:nvSpPr>
          <p:cNvPr id="3" name="2 İçerik Yer Tutucusu"/>
          <p:cNvSpPr>
            <a:spLocks noGrp="1"/>
          </p:cNvSpPr>
          <p:nvPr>
            <p:ph idx="1"/>
          </p:nvPr>
        </p:nvSpPr>
        <p:spPr/>
        <p:txBody>
          <a:bodyPr/>
          <a:lstStyle/>
          <a:p>
            <a:r>
              <a:rPr lang="tr-TR" b="1" dirty="0" err="1" smtClean="0">
                <a:solidFill>
                  <a:srgbClr val="FF0000"/>
                </a:solidFill>
                <a:hlinkClick r:id="rId2"/>
              </a:rPr>
              <a:t>SoftPerfect</a:t>
            </a:r>
            <a:r>
              <a:rPr lang="tr-TR" b="1" dirty="0" smtClean="0">
                <a:solidFill>
                  <a:srgbClr val="FF0000"/>
                </a:solidFill>
                <a:hlinkClick r:id="rId2"/>
              </a:rPr>
              <a:t> Network </a:t>
            </a:r>
            <a:r>
              <a:rPr lang="tr-TR" b="1" dirty="0" err="1" smtClean="0">
                <a:solidFill>
                  <a:srgbClr val="FF0000"/>
                </a:solidFill>
                <a:hlinkClick r:id="rId2"/>
              </a:rPr>
              <a:t>Scanner</a:t>
            </a:r>
            <a:endParaRPr lang="tr-TR" b="1" dirty="0" smtClean="0">
              <a:solidFill>
                <a:srgbClr val="FF0000"/>
              </a:solidFill>
            </a:endParaRPr>
          </a:p>
          <a:p>
            <a:r>
              <a:rPr lang="tr-TR" dirty="0" smtClean="0"/>
              <a:t>Sistem yöneticileri ve bilgisayar güvenliği ile ilgilenen kullanıcılara hitap eden </a:t>
            </a:r>
            <a:r>
              <a:rPr lang="tr-TR" dirty="0" err="1" smtClean="0"/>
              <a:t>SoftPerfect</a:t>
            </a:r>
            <a:r>
              <a:rPr lang="tr-TR" dirty="0" smtClean="0"/>
              <a:t> Network </a:t>
            </a:r>
            <a:r>
              <a:rPr lang="tr-TR" dirty="0" err="1" smtClean="0"/>
              <a:t>Scanner</a:t>
            </a:r>
            <a:r>
              <a:rPr lang="tr-TR" dirty="0" smtClean="0"/>
              <a:t>, açık </a:t>
            </a:r>
            <a:r>
              <a:rPr lang="tr-TR" dirty="0" err="1" smtClean="0"/>
              <a:t>portlarınızı</a:t>
            </a:r>
            <a:r>
              <a:rPr lang="tr-TR" dirty="0" smtClean="0"/>
              <a:t> tarayabilmenizi sağlar.</a:t>
            </a:r>
            <a:endParaRPr lang="tr-TR" dirty="0"/>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endParaRPr lang="tr-TR" dirty="0"/>
          </a:p>
        </p:txBody>
      </p:sp>
      <p:sp>
        <p:nvSpPr>
          <p:cNvPr id="3" name="2 İçerik Yer Tutucusu"/>
          <p:cNvSpPr>
            <a:spLocks noGrp="1"/>
          </p:cNvSpPr>
          <p:nvPr>
            <p:ph idx="1"/>
          </p:nvPr>
        </p:nvSpPr>
        <p:spPr/>
        <p:txBody>
          <a:bodyPr/>
          <a:lstStyle/>
          <a:p>
            <a:r>
              <a:rPr lang="tr-TR" b="1" dirty="0" err="1" smtClean="0">
                <a:hlinkClick r:id="rId2"/>
              </a:rPr>
              <a:t>UltraVNC</a:t>
            </a:r>
            <a:endParaRPr lang="tr-TR" b="1" dirty="0" smtClean="0"/>
          </a:p>
          <a:p>
            <a:r>
              <a:rPr lang="tr-TR" dirty="0" smtClean="0"/>
              <a:t>Ultra VNC, internet üzerinden başka bir bilgisayar erişmenize izin verir ve eriştiğiniz bilgisayarın masaüstünü görmenize yarar.</a:t>
            </a:r>
            <a:endParaRPr lang="tr-TR" dirty="0"/>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endParaRPr lang="tr-TR" dirty="0"/>
          </a:p>
        </p:txBody>
      </p:sp>
      <p:sp>
        <p:nvSpPr>
          <p:cNvPr id="3" name="2 İçerik Yer Tutucusu"/>
          <p:cNvSpPr>
            <a:spLocks noGrp="1"/>
          </p:cNvSpPr>
          <p:nvPr>
            <p:ph idx="1"/>
          </p:nvPr>
        </p:nvSpPr>
        <p:spPr>
          <a:xfrm>
            <a:off x="457200" y="1772816"/>
            <a:ext cx="8229600" cy="4551784"/>
          </a:xfrm>
        </p:spPr>
        <p:txBody>
          <a:bodyPr>
            <a:normAutofit fontScale="92500" lnSpcReduction="10000"/>
          </a:bodyPr>
          <a:lstStyle/>
          <a:p>
            <a:r>
              <a:rPr lang="tr-TR" b="1" dirty="0" smtClean="0">
                <a:solidFill>
                  <a:srgbClr val="FFFF00"/>
                </a:solidFill>
              </a:rPr>
              <a:t>CACTI </a:t>
            </a:r>
          </a:p>
          <a:p>
            <a:r>
              <a:rPr lang="tr-TR" dirty="0" err="1" smtClean="0"/>
              <a:t>Cacti</a:t>
            </a:r>
            <a:r>
              <a:rPr lang="tr-TR" dirty="0" smtClean="0"/>
              <a:t>, açık kaynak kodlu, network üzerinde bulunan cihazların bellek, disk, ağ ve sistem yükü gibi bilgilerini web arabiriminde grafiksel olarak gösteren bir uygulamadır. Network üzerinde bilgiler toplamak için SNMP ve elde etmiş olduğu bilgilerin gösterimi için </a:t>
            </a:r>
            <a:r>
              <a:rPr lang="tr-TR" dirty="0" err="1" smtClean="0"/>
              <a:t>RRDTool</a:t>
            </a:r>
            <a:r>
              <a:rPr lang="tr-TR" dirty="0" smtClean="0"/>
              <a:t> uygulamasını kullanmaktadır. Genellikle anahtarlama cihazları ve yönlendiriciler üzerindeki network trafiğini izlemek amacıyla kullanılmaktadır.</a:t>
            </a:r>
          </a:p>
          <a:p>
            <a:r>
              <a:rPr lang="tr-TR" dirty="0" smtClean="0"/>
              <a:t>Uygulamanın arabirimi PHP ile geliştirilmiştir. Çoklu kullanıcı desteği sağlamaktadır. Her kullanıcı kendisi için sistemde tanımlanmış olan sistemler hakkında bilgilere erişebilmektedir.</a:t>
            </a:r>
          </a:p>
          <a:p>
            <a:endParaRPr lang="tr-TR" dirty="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77500" lnSpcReduction="20000"/>
          </a:bodyPr>
          <a:lstStyle/>
          <a:p>
            <a:r>
              <a:rPr lang="tr-TR" b="1" dirty="0" smtClean="0">
                <a:hlinkClick r:id="rId2"/>
              </a:rPr>
              <a:t>CIA </a:t>
            </a:r>
            <a:r>
              <a:rPr lang="tr-TR" b="1" dirty="0" err="1" smtClean="0">
                <a:hlinkClick r:id="rId2"/>
              </a:rPr>
              <a:t>DRiVE</a:t>
            </a:r>
            <a:r>
              <a:rPr lang="tr-TR" b="1" dirty="0" smtClean="0">
                <a:hlinkClick r:id="rId2"/>
              </a:rPr>
              <a:t>.net </a:t>
            </a:r>
            <a:endParaRPr lang="tr-TR" b="1" dirty="0" smtClean="0"/>
          </a:p>
          <a:p>
            <a:r>
              <a:rPr lang="tr-TR" dirty="0" smtClean="0"/>
              <a:t>CIA </a:t>
            </a:r>
            <a:r>
              <a:rPr lang="tr-TR" dirty="0" err="1" smtClean="0"/>
              <a:t>DRiVE</a:t>
            </a:r>
            <a:r>
              <a:rPr lang="tr-TR" dirty="0" smtClean="0"/>
              <a:t>.net 2 sayesinde ağınızdaki tüm bilgisayarları hatta açılmamış olanları bile görüntülemeniz mümkün. Aslına bakarsanız internet ya da bir ağ üzerindeki bilgisayarlara erişim için en pratik yol bu yazılımı kullanmaktan geçiyor. Üstelik yaptığımız denemelerde aracın mükemmel bir çevrimdışı anti-virüs tarama özelliğine sahip olduğunu gözlemledik. Araç sayesinde artık uzaktaki bilgisayarların denetimini elinize alabilecek ve dilediğiniz yedekleme işlemini kolaylıkla gerçekleştirebileceksiniz. Bu özelliklerin yanı sıra yazılım sayesinde uzaktaki bilgisayarları kapatmak, yeniden başlatmak, uyku </a:t>
            </a:r>
            <a:r>
              <a:rPr lang="tr-TR" dirty="0" err="1" smtClean="0"/>
              <a:t>mod’una</a:t>
            </a:r>
            <a:r>
              <a:rPr lang="tr-TR" dirty="0" smtClean="0"/>
              <a:t> geçirmek LAN bağlantısı üzerinden gayet kolay. Üstelik araç sayesinde uzaktaki bilgisayarın kullanıcı denetimini de yapabiliyorsunuz. Bu denetimleri yaparken de kullandığınız bilgisayarların aynı etki alanı ya da iş grubun üzerinden çalışıyor olmasına gerek yok.</a:t>
            </a:r>
            <a:endParaRPr lang="tr-TR" dirty="0"/>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endParaRPr lang="tr-TR" dirty="0"/>
          </a:p>
        </p:txBody>
      </p:sp>
      <p:sp>
        <p:nvSpPr>
          <p:cNvPr id="3" name="2 İçerik Yer Tutucusu"/>
          <p:cNvSpPr>
            <a:spLocks noGrp="1"/>
          </p:cNvSpPr>
          <p:nvPr>
            <p:ph idx="1"/>
          </p:nvPr>
        </p:nvSpPr>
        <p:spPr/>
        <p:txBody>
          <a:bodyPr/>
          <a:lstStyle/>
          <a:p>
            <a:endParaRPr lang="tr-TR" dirty="0" smtClean="0"/>
          </a:p>
          <a:p>
            <a:endParaRPr lang="tr-TR" dirty="0"/>
          </a:p>
        </p:txBody>
      </p:sp>
      <p:pic>
        <p:nvPicPr>
          <p:cNvPr id="39938" name="Picture 2" descr="http://sanalsebil.files.wordpress.com/2010/11/cdn1.gif?w=600">
            <a:hlinkClick r:id="rId2"/>
          </p:cNvPr>
          <p:cNvPicPr>
            <a:picLocks noChangeAspect="1" noChangeArrowheads="1"/>
          </p:cNvPicPr>
          <p:nvPr/>
        </p:nvPicPr>
        <p:blipFill>
          <a:blip r:embed="rId3" cstate="print"/>
          <a:srcRect/>
          <a:stretch>
            <a:fillRect/>
          </a:stretch>
        </p:blipFill>
        <p:spPr bwMode="auto">
          <a:xfrm>
            <a:off x="0" y="0"/>
            <a:ext cx="9144000" cy="7101408"/>
          </a:xfrm>
          <a:prstGeom prst="rect">
            <a:avLst/>
          </a:prstGeom>
          <a:noFill/>
        </p:spPr>
      </p:pic>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77500" lnSpcReduction="20000"/>
          </a:bodyPr>
          <a:lstStyle/>
          <a:p>
            <a:r>
              <a:rPr lang="tr-TR" b="1" dirty="0" err="1" smtClean="0">
                <a:hlinkClick r:id="rId2"/>
              </a:rPr>
              <a:t>Hamachi</a:t>
            </a:r>
            <a:endParaRPr lang="tr-TR" b="1" dirty="0" smtClean="0"/>
          </a:p>
          <a:p>
            <a:r>
              <a:rPr lang="tr-TR" dirty="0" err="1" smtClean="0"/>
              <a:t>İnter</a:t>
            </a:r>
            <a:r>
              <a:rPr lang="tr-TR" dirty="0" smtClean="0"/>
              <a:t>-net yani; “ağlar arası” bağlantı. İnternete girdiğimizde, tarayıcımız aracılığıyla bir sunucu bilgisayara bağlanırız ve bu sayede veri aktarımı başlatılır. Kişisel bilgisayarınızdan, ağ aracılığıyla, evinizdeki ya da iş yerinizdeki bir bilgisayara bağlanmak, dosya paylaşımında bulunmak ya da LAN (yerel ağ) üzerindeymiş gibi oyun oynayabilmek ve tüm bunları tarayıcınızı kullanır rahatlığında yapabilmeniz de artık mümkün. Sanal özel ağ (VPN) uygulaması olan </a:t>
            </a:r>
            <a:r>
              <a:rPr lang="tr-TR" dirty="0" err="1" smtClean="0"/>
              <a:t>Hamachi</a:t>
            </a:r>
            <a:r>
              <a:rPr lang="tr-TR" dirty="0" smtClean="0"/>
              <a:t>, IP’nizi kullanarak bilgisayarlar arası sanal bir ağ kurabilmek için size yardımcı olabilecek, sıkı “LAN” oyuncularının da yakından tanıdığı bir yazılım. </a:t>
            </a:r>
            <a:r>
              <a:rPr lang="tr-TR" dirty="0" err="1" smtClean="0"/>
              <a:t>Hamachi</a:t>
            </a:r>
            <a:r>
              <a:rPr lang="tr-TR" dirty="0" smtClean="0"/>
              <a:t> sayesinde yeni bir ağ oluşturabilir ya da hali hazırda kurulu bir ağa katılabilirsiniz. </a:t>
            </a:r>
            <a:r>
              <a:rPr lang="tr-TR" dirty="0" err="1" smtClean="0"/>
              <a:t>Hamachi’nin</a:t>
            </a:r>
            <a:r>
              <a:rPr lang="tr-TR" dirty="0" smtClean="0"/>
              <a:t> ücretsiz sürümüyle 16 kişiye kadar ev ya da iş ağı kurabilme olanağınız da var. Ücretsiz sürümü kullanabilmek için kurulum esnasında “</a:t>
            </a:r>
            <a:r>
              <a:rPr lang="tr-TR" dirty="0" err="1" smtClean="0"/>
              <a:t>Non</a:t>
            </a:r>
            <a:r>
              <a:rPr lang="tr-TR" dirty="0" smtClean="0"/>
              <a:t>-</a:t>
            </a:r>
            <a:r>
              <a:rPr lang="tr-TR" dirty="0" err="1" smtClean="0"/>
              <a:t>Commercial</a:t>
            </a:r>
            <a:r>
              <a:rPr lang="tr-TR" dirty="0" smtClean="0"/>
              <a:t> </a:t>
            </a:r>
            <a:r>
              <a:rPr lang="tr-TR" dirty="0" err="1" smtClean="0"/>
              <a:t>Licence”ı</a:t>
            </a:r>
            <a:r>
              <a:rPr lang="tr-TR" dirty="0" smtClean="0"/>
              <a:t> seçin ve kurulumu tamamlayın.</a:t>
            </a:r>
            <a:endParaRPr lang="tr-TR" dirty="0"/>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endParaRPr lang="tr-TR" dirty="0"/>
          </a:p>
        </p:txBody>
      </p:sp>
      <p:sp>
        <p:nvSpPr>
          <p:cNvPr id="3" name="2 İçerik Yer Tutucusu"/>
          <p:cNvSpPr>
            <a:spLocks noGrp="1"/>
          </p:cNvSpPr>
          <p:nvPr>
            <p:ph idx="1"/>
          </p:nvPr>
        </p:nvSpPr>
        <p:spPr/>
        <p:txBody>
          <a:bodyPr/>
          <a:lstStyle/>
          <a:p>
            <a:endParaRPr lang="tr-TR" dirty="0" smtClean="0"/>
          </a:p>
          <a:p>
            <a:endParaRPr lang="tr-TR" dirty="0"/>
          </a:p>
        </p:txBody>
      </p:sp>
      <p:pic>
        <p:nvPicPr>
          <p:cNvPr id="37890" name="Picture 2" descr="http://sanalsebil.files.wordpress.com/2010/11/222.jpg?w=600">
            <a:hlinkClick r:id="rId2"/>
          </p:cNvPr>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260648"/>
            <a:ext cx="7772400" cy="1368152"/>
          </a:xfrm>
        </p:spPr>
        <p:txBody>
          <a:bodyPr>
            <a:normAutofit fontScale="90000"/>
          </a:bodyPr>
          <a:lstStyle/>
          <a:p>
            <a:pPr algn="ctr"/>
            <a:r>
              <a:rPr lang="tr-TR" dirty="0" smtClean="0"/>
              <a:t/>
            </a:r>
            <a:br>
              <a:rPr lang="tr-TR" dirty="0" smtClean="0"/>
            </a:br>
            <a:r>
              <a:rPr lang="tr-TR" b="0" dirty="0" smtClean="0">
                <a:solidFill>
                  <a:srgbClr val="FFFF00"/>
                </a:solidFill>
              </a:rPr>
              <a:t>Ağ Yazılımları</a:t>
            </a:r>
            <a:endParaRPr lang="tr-TR" dirty="0">
              <a:solidFill>
                <a:srgbClr val="FFFF00"/>
              </a:solidFill>
            </a:endParaRPr>
          </a:p>
        </p:txBody>
      </p:sp>
      <p:sp>
        <p:nvSpPr>
          <p:cNvPr id="3" name="2 Alt Başlık"/>
          <p:cNvSpPr>
            <a:spLocks noGrp="1"/>
          </p:cNvSpPr>
          <p:nvPr>
            <p:ph type="subTitle" idx="1"/>
          </p:nvPr>
        </p:nvSpPr>
        <p:spPr>
          <a:xfrm>
            <a:off x="330374" y="1549946"/>
            <a:ext cx="8640960" cy="5314900"/>
          </a:xfrm>
        </p:spPr>
        <p:txBody>
          <a:bodyPr>
            <a:normAutofit fontScale="92500"/>
          </a:bodyPr>
          <a:lstStyle/>
          <a:p>
            <a:pPr algn="l"/>
            <a:endParaRPr lang="tr-TR" dirty="0" smtClean="0">
              <a:solidFill>
                <a:schemeClr val="tx1"/>
              </a:solidFill>
            </a:endParaRPr>
          </a:p>
          <a:p>
            <a:pPr algn="l"/>
            <a:r>
              <a:rPr lang="tr-TR" dirty="0" smtClean="0"/>
              <a:t>Bir ağ yöneticisinin sorumlu olduğu bilişim altyapısında bulunan bileşenler ile ilgili bilgileri anlık olarak alabilmesi, herhangi bir hata veya limit aşımı durumunda bilgilendirilmesi oldukça önemlidir. Bunun için sistem kaymalarının düzenli olarak kısa zaman aralıklarında kontrol edilerek sistemler hakkında bilgi elde edilmesi gerekmektedir. Bu itibar ile bu amaç dahilinde açık kaynak dünyası ve ticari yazılım sektöründe birçok uygulama</a:t>
            </a:r>
          </a:p>
          <a:p>
            <a:pPr algn="l"/>
            <a:r>
              <a:rPr lang="tr-TR" dirty="0" smtClean="0"/>
              <a:t>geliştirilmiştir.Ağ izleme yazılımları bir ağ içerisinde bulunan öğelerin servis, sistem ve trafik gibi verilerini izleyerek istatistik veriler sunan, oluşan bir hata durumunda sistem yöneticilerini bilgilendiren sistemler olarak tanımlanmaktadır. Bu uygulamalar temelde bulundukları ağ içerisinde bulunan bileşenlerden,</a:t>
            </a:r>
          </a:p>
          <a:p>
            <a:pPr algn="l">
              <a:buFont typeface="Arial" pitchFamily="34" charset="0"/>
              <a:buChar char="•"/>
            </a:pPr>
            <a:endParaRPr lang="tr-TR"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endParaRPr lang="tr-TR" dirty="0"/>
          </a:p>
        </p:txBody>
      </p:sp>
      <p:sp>
        <p:nvSpPr>
          <p:cNvPr id="3" name="2 İçerik Yer Tutucusu"/>
          <p:cNvSpPr>
            <a:spLocks noGrp="1"/>
          </p:cNvSpPr>
          <p:nvPr>
            <p:ph idx="1"/>
          </p:nvPr>
        </p:nvSpPr>
        <p:spPr/>
        <p:txBody>
          <a:bodyPr/>
          <a:lstStyle/>
          <a:p>
            <a:r>
              <a:rPr lang="tr-TR" b="1" dirty="0" smtClean="0">
                <a:hlinkClick r:id="rId2"/>
              </a:rPr>
              <a:t>IP </a:t>
            </a:r>
            <a:r>
              <a:rPr lang="tr-TR" b="1" dirty="0" err="1" smtClean="0">
                <a:hlinkClick r:id="rId2"/>
              </a:rPr>
              <a:t>Sniffer</a:t>
            </a:r>
            <a:endParaRPr lang="tr-TR" b="1" dirty="0" smtClean="0"/>
          </a:p>
          <a:p>
            <a:r>
              <a:rPr lang="tr-TR" dirty="0" err="1" smtClean="0"/>
              <a:t>Raw</a:t>
            </a:r>
            <a:r>
              <a:rPr lang="tr-TR" dirty="0" smtClean="0"/>
              <a:t> soket özelliklerini kullanan bir protokol çözümleyicisi olmasının yanı sıra birçok IP araçlarını içinde barındıran araç çantasıdır.</a:t>
            </a:r>
          </a:p>
          <a:p>
            <a:r>
              <a:rPr lang="tr-TR" dirty="0" smtClean="0"/>
              <a:t>Bu çantada; IP trafik görüntüleyicisi,IP istatistikleri,ARP,</a:t>
            </a:r>
            <a:r>
              <a:rPr lang="tr-TR" dirty="0" err="1" smtClean="0"/>
              <a:t>Netbios</a:t>
            </a:r>
            <a:r>
              <a:rPr lang="tr-TR" dirty="0" smtClean="0"/>
              <a:t> isimleri,</a:t>
            </a:r>
            <a:r>
              <a:rPr lang="tr-TR" dirty="0" err="1" smtClean="0"/>
              <a:t>Route</a:t>
            </a:r>
            <a:r>
              <a:rPr lang="tr-TR" dirty="0" smtClean="0"/>
              <a:t> yazdırma,bağlantı durum bilgisi,ağ bilgisi,WIN ve DNS sorgulama,DHCP bulma,WHOIS,IP/</a:t>
            </a:r>
            <a:r>
              <a:rPr lang="tr-TR" dirty="0" err="1" smtClean="0"/>
              <a:t>Host</a:t>
            </a:r>
            <a:r>
              <a:rPr lang="tr-TR" dirty="0" smtClean="0"/>
              <a:t> çözme,PING,TCP özellikleri var.</a:t>
            </a:r>
          </a:p>
          <a:p>
            <a:endParaRPr lang="tr-TR" dirty="0"/>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260648"/>
            <a:ext cx="7772400" cy="1440160"/>
          </a:xfrm>
        </p:spPr>
        <p:txBody>
          <a:bodyPr/>
          <a:lstStyle/>
          <a:p>
            <a:pPr algn="ctr"/>
            <a:r>
              <a:rPr lang="tr-TR" dirty="0" smtClean="0"/>
              <a:t>HAZIRLAYANLAR</a:t>
            </a:r>
            <a:endParaRPr lang="tr-TR" dirty="0"/>
          </a:p>
        </p:txBody>
      </p:sp>
      <p:sp>
        <p:nvSpPr>
          <p:cNvPr id="3" name="2 Alt Başlık"/>
          <p:cNvSpPr>
            <a:spLocks noGrp="1"/>
          </p:cNvSpPr>
          <p:nvPr>
            <p:ph type="subTitle" idx="1"/>
          </p:nvPr>
        </p:nvSpPr>
        <p:spPr>
          <a:xfrm>
            <a:off x="1115616" y="1772816"/>
            <a:ext cx="7128792" cy="4248472"/>
          </a:xfrm>
        </p:spPr>
        <p:txBody>
          <a:bodyPr>
            <a:normAutofit/>
          </a:bodyPr>
          <a:lstStyle/>
          <a:p>
            <a:pPr>
              <a:buFont typeface="Wingdings" pitchFamily="2" charset="2"/>
              <a:buChar char="ü"/>
            </a:pPr>
            <a:endParaRPr lang="tr-TR" sz="4000" dirty="0" smtClean="0">
              <a:solidFill>
                <a:schemeClr val="tx1"/>
              </a:solidFill>
            </a:endParaRPr>
          </a:p>
          <a:p>
            <a:pPr algn="ctr">
              <a:buFont typeface="Wingdings" pitchFamily="2" charset="2"/>
              <a:buChar char="ü"/>
            </a:pPr>
            <a:r>
              <a:rPr lang="tr-TR" sz="4000" dirty="0" smtClean="0">
                <a:solidFill>
                  <a:schemeClr val="tx1"/>
                </a:solidFill>
              </a:rPr>
              <a:t>OSMAN UYAR</a:t>
            </a:r>
          </a:p>
          <a:p>
            <a:pPr algn="ctr">
              <a:buFont typeface="Wingdings" pitchFamily="2" charset="2"/>
              <a:buChar char="ü"/>
            </a:pPr>
            <a:r>
              <a:rPr lang="tr-TR" sz="4000" dirty="0" smtClean="0">
                <a:solidFill>
                  <a:schemeClr val="tx1"/>
                </a:solidFill>
              </a:rPr>
              <a:t>MURAT ORHAN</a:t>
            </a:r>
            <a:endParaRPr lang="tr-TR" sz="2800" dirty="0" smtClean="0">
              <a:solidFill>
                <a:schemeClr val="tx1"/>
              </a:solidFill>
            </a:endParaRPr>
          </a:p>
          <a:p>
            <a:pPr algn="ctr">
              <a:buFont typeface="Wingdings" pitchFamily="2" charset="2"/>
              <a:buChar char="ü"/>
            </a:pPr>
            <a:r>
              <a:rPr lang="tr-TR" sz="4000" dirty="0" smtClean="0">
                <a:solidFill>
                  <a:schemeClr val="tx1"/>
                </a:solidFill>
              </a:rPr>
              <a:t>MESUT MAR</a:t>
            </a:r>
          </a:p>
          <a:p>
            <a:pPr algn="ctr">
              <a:buFont typeface="Wingdings" pitchFamily="2" charset="2"/>
              <a:buChar char="ü"/>
            </a:pPr>
            <a:r>
              <a:rPr lang="tr-TR" sz="4000" dirty="0" smtClean="0">
                <a:solidFill>
                  <a:schemeClr val="tx1"/>
                </a:solidFill>
              </a:rPr>
              <a:t>TOLGA COLPAN</a:t>
            </a:r>
          </a:p>
        </p:txBody>
      </p:sp>
    </p:spTree>
  </p:cSld>
  <p:clrMapOvr>
    <a:masterClrMapping/>
  </p:clrMapOvr>
  <p:transition advTm="10000">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260648"/>
            <a:ext cx="7772400" cy="1440160"/>
          </a:xfrm>
        </p:spPr>
        <p:txBody>
          <a:bodyPr/>
          <a:lstStyle/>
          <a:p>
            <a:pPr algn="ctr"/>
            <a:r>
              <a:rPr lang="tr-TR" dirty="0" smtClean="0"/>
              <a:t>SORULAR</a:t>
            </a:r>
            <a:endParaRPr lang="tr-TR" dirty="0"/>
          </a:p>
        </p:txBody>
      </p:sp>
      <p:sp>
        <p:nvSpPr>
          <p:cNvPr id="3" name="2 Alt Başlık"/>
          <p:cNvSpPr>
            <a:spLocks noGrp="1"/>
          </p:cNvSpPr>
          <p:nvPr>
            <p:ph type="subTitle" idx="1"/>
          </p:nvPr>
        </p:nvSpPr>
        <p:spPr>
          <a:xfrm>
            <a:off x="1115616" y="1772816"/>
            <a:ext cx="7128792" cy="4248472"/>
          </a:xfrm>
        </p:spPr>
        <p:txBody>
          <a:bodyPr>
            <a:normAutofit fontScale="92500" lnSpcReduction="20000"/>
          </a:bodyPr>
          <a:lstStyle/>
          <a:p>
            <a:pPr algn="l"/>
            <a:r>
              <a:rPr lang="tr-TR" sz="4000" dirty="0" smtClean="0"/>
              <a:t>      </a:t>
            </a:r>
            <a:r>
              <a:rPr lang="tr-TR" sz="4000" dirty="0" err="1" smtClean="0"/>
              <a:t>Hub</a:t>
            </a:r>
            <a:r>
              <a:rPr lang="tr-TR" sz="4000" dirty="0" smtClean="0"/>
              <a:t> nedir? </a:t>
            </a:r>
          </a:p>
          <a:p>
            <a:pPr algn="l"/>
            <a:r>
              <a:rPr lang="tr-TR" sz="4000" dirty="0" smtClean="0"/>
              <a:t> </a:t>
            </a:r>
            <a:r>
              <a:rPr lang="tr-TR" sz="4000" dirty="0" smtClean="0"/>
              <a:t>     Star </a:t>
            </a:r>
            <a:r>
              <a:rPr lang="tr-TR" sz="4000" dirty="0" err="1" smtClean="0"/>
              <a:t>topology</a:t>
            </a:r>
            <a:r>
              <a:rPr lang="tr-TR" sz="4000" dirty="0" smtClean="0"/>
              <a:t> nedir?   </a:t>
            </a:r>
          </a:p>
          <a:p>
            <a:pPr algn="l"/>
            <a:r>
              <a:rPr lang="tr-TR" sz="4000" dirty="0" smtClean="0"/>
              <a:t> </a:t>
            </a:r>
            <a:r>
              <a:rPr lang="tr-TR" sz="4000" dirty="0" smtClean="0"/>
              <a:t>     Ağ yazılım çeşitleri?</a:t>
            </a:r>
          </a:p>
          <a:p>
            <a:pPr algn="l"/>
            <a:r>
              <a:rPr lang="tr-TR" sz="4000" dirty="0" smtClean="0"/>
              <a:t> </a:t>
            </a:r>
            <a:r>
              <a:rPr lang="tr-TR" sz="4000" dirty="0" smtClean="0"/>
              <a:t>     Kontrol paneli nedir?</a:t>
            </a:r>
          </a:p>
          <a:p>
            <a:pPr algn="l"/>
            <a:r>
              <a:rPr lang="tr-TR" sz="4000" dirty="0" smtClean="0"/>
              <a:t> </a:t>
            </a:r>
            <a:r>
              <a:rPr lang="tr-TR" sz="4000" dirty="0" smtClean="0"/>
              <a:t>     </a:t>
            </a:r>
            <a:r>
              <a:rPr lang="tr-TR" sz="4000" dirty="0" err="1" smtClean="0"/>
              <a:t>Hamachi</a:t>
            </a:r>
            <a:r>
              <a:rPr lang="tr-TR" sz="4000" smtClean="0"/>
              <a:t> nedir? </a:t>
            </a:r>
            <a:endParaRPr lang="tr-TR" sz="4000" dirty="0" smtClean="0"/>
          </a:p>
          <a:p>
            <a:pPr algn="l"/>
            <a:r>
              <a:rPr lang="tr-TR" sz="4000" dirty="0" smtClean="0"/>
              <a:t> </a:t>
            </a:r>
            <a:r>
              <a:rPr lang="tr-TR" sz="4000" dirty="0" smtClean="0"/>
              <a:t>      </a:t>
            </a:r>
          </a:p>
          <a:p>
            <a:pPr algn="l"/>
            <a:r>
              <a:rPr lang="tr-TR" sz="4000" dirty="0" smtClean="0"/>
              <a:t>    </a:t>
            </a:r>
            <a:endParaRPr lang="tr-TR" sz="4000" dirty="0" smtClean="0"/>
          </a:p>
          <a:p>
            <a:endParaRPr lang="tr-TR" sz="4000" dirty="0" smtClean="0">
              <a:solidFill>
                <a:schemeClr val="tx1"/>
              </a:solidFill>
            </a:endParaRPr>
          </a:p>
        </p:txBody>
      </p:sp>
    </p:spTree>
  </p:cSld>
  <p:clrMapOvr>
    <a:masterClrMapping/>
  </p:clrMapOvr>
  <p:transition advTm="10000">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11560" y="332656"/>
            <a:ext cx="7772400" cy="1944216"/>
          </a:xfrm>
        </p:spPr>
        <p:txBody>
          <a:bodyPr/>
          <a:lstStyle/>
          <a:p>
            <a:pPr algn="l"/>
            <a:r>
              <a:rPr lang="tr-TR" sz="3600" dirty="0" smtClean="0"/>
              <a:t/>
            </a:r>
            <a:br>
              <a:rPr lang="tr-TR" sz="3600" dirty="0" smtClean="0"/>
            </a:br>
            <a:endParaRPr lang="tr-TR" sz="3600" dirty="0"/>
          </a:p>
        </p:txBody>
      </p:sp>
      <p:sp>
        <p:nvSpPr>
          <p:cNvPr id="3" name="2 Alt Başlık"/>
          <p:cNvSpPr>
            <a:spLocks noGrp="1"/>
          </p:cNvSpPr>
          <p:nvPr>
            <p:ph type="subTitle" idx="1"/>
          </p:nvPr>
        </p:nvSpPr>
        <p:spPr>
          <a:xfrm>
            <a:off x="323528" y="2132856"/>
            <a:ext cx="8496944" cy="4032448"/>
          </a:xfrm>
        </p:spPr>
        <p:txBody>
          <a:bodyPr>
            <a:normAutofit/>
          </a:bodyPr>
          <a:lstStyle/>
          <a:p>
            <a:pPr algn="l">
              <a:buFont typeface="Arial" pitchFamily="34" charset="0"/>
              <a:buChar char="•"/>
            </a:pPr>
            <a:r>
              <a:rPr lang="tr-TR" dirty="0" smtClean="0"/>
              <a:t> Ağ bant genişliği  </a:t>
            </a:r>
          </a:p>
          <a:p>
            <a:pPr algn="l">
              <a:buFont typeface="Arial" pitchFamily="34" charset="0"/>
              <a:buChar char="•"/>
            </a:pPr>
            <a:r>
              <a:rPr lang="tr-TR" dirty="0" smtClean="0"/>
              <a:t>Ağ yoğunlukları</a:t>
            </a:r>
          </a:p>
          <a:p>
            <a:pPr algn="l">
              <a:buFont typeface="Arial" pitchFamily="34" charset="0"/>
              <a:buChar char="•"/>
            </a:pPr>
            <a:r>
              <a:rPr lang="tr-TR" dirty="0" smtClean="0"/>
              <a:t>CPU kullanımı</a:t>
            </a:r>
          </a:p>
          <a:p>
            <a:pPr algn="l">
              <a:buFont typeface="Arial" pitchFamily="34" charset="0"/>
              <a:buChar char="•"/>
            </a:pPr>
            <a:r>
              <a:rPr lang="tr-TR" dirty="0" smtClean="0"/>
              <a:t>Hafıza kullanımı</a:t>
            </a:r>
          </a:p>
          <a:p>
            <a:pPr algn="l">
              <a:buFont typeface="Arial" pitchFamily="34" charset="0"/>
              <a:buChar char="•"/>
            </a:pPr>
            <a:r>
              <a:rPr lang="tr-TR" dirty="0" smtClean="0"/>
              <a:t>Disk kapasite</a:t>
            </a:r>
          </a:p>
          <a:p>
            <a:pPr algn="l"/>
            <a:r>
              <a:rPr lang="tr-TR" dirty="0" smtClean="0"/>
              <a:t>  </a:t>
            </a:r>
            <a:endParaRPr lang="tr-TR"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79512" y="1700808"/>
            <a:ext cx="8424936" cy="4869160"/>
          </a:xfrm>
        </p:spPr>
        <p:txBody>
          <a:bodyPr>
            <a:normAutofit/>
          </a:bodyPr>
          <a:lstStyle/>
          <a:p>
            <a:pPr algn="l"/>
            <a:r>
              <a:rPr lang="tr-TR" sz="2000" dirty="0" smtClean="0"/>
              <a:t>bilgilerini elde ederler. Örneğin, bu özelliklere sahip bir yazılımın yapılandırılmış olduğu bir ortamda sistem yöneticisi kolayca sunucuların disk alanlarını gözlemleyerek herhangi bir eksiklik durumunda yeni yapılandırmalar gerçekleştirebilir veya sistemde oluşturulmuş gereksiz verileri temizleyebilir. Bu temel özelliklerin yanında uygulamalar kendi içlerinde birçok ek özellikler de barındırmaktadırlar.</a:t>
            </a:r>
          </a:p>
          <a:p>
            <a:pPr algn="l"/>
            <a:r>
              <a:rPr lang="tr-TR" sz="2000" dirty="0" smtClean="0"/>
              <a:t>Peki etkili bir sistem izleme yazılımı seçerken nelere dikkat etmeliyiz? Bu seçim işlemi için kesin bir cevap vermek oldukça zor; ancak belli bazı özelliklere dikkat edilmesi yazılımın belirlenmesinde oldukça etkili</a:t>
            </a:r>
          </a:p>
          <a:p>
            <a:pPr algn="l"/>
            <a:r>
              <a:rPr lang="tr-TR" sz="2000" dirty="0" smtClean="0"/>
              <a:t>olacaktır.</a:t>
            </a:r>
          </a:p>
          <a:p>
            <a:pPr marL="457200" indent="-457200" algn="l">
              <a:buAutoNum type="arabicPeriod"/>
            </a:pPr>
            <a:endParaRPr lang="tr-TR" sz="2000" i="1" dirty="0" smtClean="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0" y="260648"/>
            <a:ext cx="9144000" cy="6408712"/>
          </a:xfrm>
        </p:spPr>
        <p:txBody>
          <a:bodyPr>
            <a:normAutofit lnSpcReduction="10000"/>
          </a:bodyPr>
          <a:lstStyle/>
          <a:p>
            <a:pPr algn="l"/>
            <a:r>
              <a:rPr lang="tr-TR" b="1" dirty="0" smtClean="0">
                <a:solidFill>
                  <a:srgbClr val="FFFF00"/>
                </a:solidFill>
              </a:rPr>
              <a:t>Kontrol paneli, </a:t>
            </a:r>
            <a:endParaRPr lang="tr-TR" dirty="0" smtClean="0">
              <a:solidFill>
                <a:srgbClr val="FFFF00"/>
              </a:solidFill>
            </a:endParaRPr>
          </a:p>
          <a:p>
            <a:pPr algn="l"/>
            <a:r>
              <a:rPr lang="tr-TR" dirty="0" smtClean="0"/>
              <a:t>Bir sistem yöneticisinin bütün sistem ve ağ cihazları ilgili anlık bilgileri tek bir ara yüz içerisinde görebilmesi sistemin başarımının artırılması ve yönetim kolaylığı açısından oldukça önemlidir. Böylelikle bütün ağa ait yoğunluk, kapasite ve CPU kullanımı gibi birçok bilgi aynı anda izlenerek sistemler hakkında sağlıklı değerlendirmeler yapılabilir. Tercih edilecek olan izleme yazılımında bu şekilde bir panel olmasına dikkat edilmelidir.</a:t>
            </a:r>
          </a:p>
          <a:p>
            <a:pPr algn="l"/>
            <a:r>
              <a:rPr lang="tr-TR" b="1" dirty="0" smtClean="0">
                <a:solidFill>
                  <a:srgbClr val="FFFF00"/>
                </a:solidFill>
              </a:rPr>
              <a:t>Raporlama,</a:t>
            </a:r>
          </a:p>
          <a:p>
            <a:pPr algn="l"/>
            <a:r>
              <a:rPr lang="tr-TR" dirty="0" smtClean="0"/>
              <a:t>Sistemlere ait toplanan verileriler ile ilgili istatistiki verilerin elde edilmesi, bu verilerin grafiksel olarak gösterilebilmesi ve  geçmişe dönük değerlendirmelerin yapılabilmesi için raporlama özelliğinin olması tercih edilmelidir. Böylelikle sistem yöneticileri hem geçmişe dönük sistem performansları hakkında sağlıklı bilgilere sahip olur hem de ileriye dönük planlamalarda daha sağlıklı kararlar alınması sağlanmış olur.</a:t>
            </a:r>
          </a:p>
          <a:p>
            <a:pPr algn="l"/>
            <a:endParaRPr lang="tr-TR"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endParaRPr lang="tr-TR" dirty="0"/>
          </a:p>
        </p:txBody>
      </p:sp>
      <p:sp>
        <p:nvSpPr>
          <p:cNvPr id="3" name="2 İçerik Yer Tutucusu"/>
          <p:cNvSpPr>
            <a:spLocks noGrp="1"/>
          </p:cNvSpPr>
          <p:nvPr>
            <p:ph idx="1"/>
          </p:nvPr>
        </p:nvSpPr>
        <p:spPr>
          <a:xfrm>
            <a:off x="467544" y="1412776"/>
            <a:ext cx="8229600" cy="4389120"/>
          </a:xfrm>
        </p:spPr>
        <p:txBody>
          <a:bodyPr>
            <a:normAutofit fontScale="92500"/>
          </a:bodyPr>
          <a:lstStyle/>
          <a:p>
            <a:r>
              <a:rPr lang="tr-TR" b="1" dirty="0" smtClean="0">
                <a:solidFill>
                  <a:srgbClr val="FFFF00"/>
                </a:solidFill>
              </a:rPr>
              <a:t>Star </a:t>
            </a:r>
            <a:r>
              <a:rPr lang="tr-TR" b="1" dirty="0" err="1" smtClean="0">
                <a:solidFill>
                  <a:srgbClr val="FFFF00"/>
                </a:solidFill>
              </a:rPr>
              <a:t>Topology</a:t>
            </a:r>
            <a:r>
              <a:rPr lang="tr-TR" b="1" dirty="0" smtClean="0">
                <a:solidFill>
                  <a:srgbClr val="FFFF00"/>
                </a:solidFill>
              </a:rPr>
              <a:t>:</a:t>
            </a:r>
            <a:endParaRPr lang="tr-TR" dirty="0" smtClean="0">
              <a:solidFill>
                <a:srgbClr val="FFFF00"/>
              </a:solidFill>
            </a:endParaRPr>
          </a:p>
          <a:p>
            <a:r>
              <a:rPr lang="tr-TR" dirty="0" smtClean="0"/>
              <a:t>Yıldız tipi ağdır. En çok kullanılan network tipidir. Avantajı her bilgisayar için ayrı bir hat çekilir böylece bir terminalde oluşan sorun diğer terminallere engel teşkil etmemektedir. Bu topolojide dağıtıcı noktası veya kutusu mevcuttur. Son kullanıcılara bu dağıtıcı noktadan tek tek kablo aracılığıyla  ile bağlanır. Bu ağlar için kullanılan </a:t>
            </a:r>
            <a:r>
              <a:rPr lang="tr-TR" dirty="0" err="1" smtClean="0"/>
              <a:t>kablo’lama</a:t>
            </a:r>
            <a:r>
              <a:rPr lang="tr-TR" dirty="0" smtClean="0"/>
              <a:t> sistemi olarak CAT-3,4,5 gibi kablolar kullanılmaktadır. Ayrıca </a:t>
            </a:r>
            <a:r>
              <a:rPr lang="tr-TR" dirty="0" err="1" smtClean="0"/>
              <a:t>hub</a:t>
            </a:r>
            <a:r>
              <a:rPr lang="tr-TR" dirty="0" smtClean="0"/>
              <a:t> dediğimiz paylaştırıcı (tek hattın bandı genişliğini kullanıcı sayısına göre paylaştırılmasını sağlar). cihaz kullanılmaktadır.</a:t>
            </a:r>
          </a:p>
          <a:p>
            <a:endParaRPr lang="tr-TR" dirty="0" smtClean="0"/>
          </a:p>
          <a:p>
            <a:pPr>
              <a:buNone/>
            </a:pPr>
            <a:endParaRPr lang="tr-TR"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endParaRPr lang="tr-TR" dirty="0"/>
          </a:p>
        </p:txBody>
      </p:sp>
      <p:sp>
        <p:nvSpPr>
          <p:cNvPr id="3" name="2 İçerik Yer Tutucusu"/>
          <p:cNvSpPr>
            <a:spLocks noGrp="1"/>
          </p:cNvSpPr>
          <p:nvPr>
            <p:ph idx="1"/>
          </p:nvPr>
        </p:nvSpPr>
        <p:spPr>
          <a:xfrm>
            <a:off x="395536" y="1556792"/>
            <a:ext cx="8229600" cy="4392488"/>
          </a:xfrm>
        </p:spPr>
        <p:txBody>
          <a:bodyPr>
            <a:normAutofit fontScale="85000" lnSpcReduction="20000"/>
          </a:bodyPr>
          <a:lstStyle/>
          <a:p>
            <a:r>
              <a:rPr lang="tr-TR" b="1" dirty="0" smtClean="0">
                <a:solidFill>
                  <a:srgbClr val="FFFF00"/>
                </a:solidFill>
              </a:rPr>
              <a:t>Entegrasyon,</a:t>
            </a:r>
            <a:endParaRPr lang="tr-TR" dirty="0" smtClean="0">
              <a:solidFill>
                <a:srgbClr val="FFFF00"/>
              </a:solidFill>
            </a:endParaRPr>
          </a:p>
          <a:p>
            <a:r>
              <a:rPr lang="tr-TR" dirty="0" smtClean="0"/>
              <a:t>Günümüzde kurum ve organizasyonların altyapıları çeşitli teknolojilerin birleş leşimi ile oluşturulmaktadır. Bu itibarla kurulacak olan izleme yazılımları birçok farklı teknolojiye uyum sağlayabilecek esneklikte olması gerekmektedir. Örneğin bulunduğunuz sistem içerisinde işletim sistemi seviyesinde Windows, Linux ve </a:t>
            </a:r>
            <a:r>
              <a:rPr lang="tr-TR" dirty="0" err="1" smtClean="0"/>
              <a:t>Macosx</a:t>
            </a:r>
            <a:r>
              <a:rPr lang="tr-TR" dirty="0" smtClean="0"/>
              <a:t> işletim sistemine sahip sunucular bulunabilir. Kurulum yapmak istediğiniz uygulamanın bu sistemlerle uyumlu olarak çalışabilmesi oldukça önemlidir.</a:t>
            </a:r>
          </a:p>
          <a:p>
            <a:r>
              <a:rPr lang="tr-TR" b="1" dirty="0" smtClean="0">
                <a:solidFill>
                  <a:srgbClr val="FFFF00"/>
                </a:solidFill>
              </a:rPr>
              <a:t>Otomatik Keşif,</a:t>
            </a:r>
            <a:endParaRPr lang="tr-TR" dirty="0" smtClean="0">
              <a:solidFill>
                <a:srgbClr val="FFFF00"/>
              </a:solidFill>
            </a:endParaRPr>
          </a:p>
          <a:p>
            <a:r>
              <a:rPr lang="tr-TR" dirty="0" smtClean="0"/>
              <a:t>Otomatik keşif özelliği ile sistem ağ yapısını ve yapılandırmalarını otomatik olarak çıkartarak  kendi içerisinde gerekli olan yapılandırmaları otomatik olarak gerçekleştirebilir.  Böylelikle ağ üzerinde bulunan bileşenler kolayca izleme yazılımı ile uyumlu olarak çalıştırılabilirler.</a:t>
            </a:r>
          </a:p>
          <a:p>
            <a:endParaRPr lang="tr-TR"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endParaRPr lang="tr-TR" dirty="0"/>
          </a:p>
        </p:txBody>
      </p:sp>
      <p:sp>
        <p:nvSpPr>
          <p:cNvPr id="3" name="2 İçerik Yer Tutucusu"/>
          <p:cNvSpPr>
            <a:spLocks noGrp="1"/>
          </p:cNvSpPr>
          <p:nvPr>
            <p:ph idx="1"/>
          </p:nvPr>
        </p:nvSpPr>
        <p:spPr>
          <a:xfrm>
            <a:off x="467544" y="1340768"/>
            <a:ext cx="8229600" cy="5112568"/>
          </a:xfrm>
        </p:spPr>
        <p:txBody>
          <a:bodyPr>
            <a:normAutofit fontScale="70000" lnSpcReduction="20000"/>
          </a:bodyPr>
          <a:lstStyle/>
          <a:p>
            <a:r>
              <a:rPr lang="tr-TR" sz="2900" b="1" dirty="0" smtClean="0">
                <a:solidFill>
                  <a:srgbClr val="FFFF00"/>
                </a:solidFill>
              </a:rPr>
              <a:t>Ölçeklenebilirlik,</a:t>
            </a:r>
            <a:endParaRPr lang="tr-TR" sz="2900" dirty="0" smtClean="0">
              <a:solidFill>
                <a:srgbClr val="FFFF00"/>
              </a:solidFill>
            </a:endParaRPr>
          </a:p>
          <a:p>
            <a:r>
              <a:rPr lang="tr-TR" dirty="0" smtClean="0"/>
              <a:t>Sistemin mevcut durumuna ek olarak sunucularda yük dengeleme, veritabanlarında yedeklilik veya eklenen yeni sunucuların izlenmesine de olanak sağlayabilmesi gerekmektedir. Bu özellik oldukça önemli bir değerlendirme adımıdır. Var olan sistemde yeni bir geliştirme veya ekleme yapıldığı zaman izleme yapan yazılımın eklenen bu sistemleri de izleyebilir durumda olması gerekmektedir.</a:t>
            </a:r>
          </a:p>
          <a:p>
            <a:r>
              <a:rPr lang="tr-TR" dirty="0" smtClean="0"/>
              <a:t>Belirtmiş olduğumuz bu özelliklere ek olarak dünyada en çok talep gören açık kaynaklı ağ izleme yazılımlarından birkaçı üzerinde kısaca duracağız.</a:t>
            </a:r>
          </a:p>
          <a:p>
            <a:r>
              <a:rPr lang="tr-TR" b="1" dirty="0" smtClean="0">
                <a:solidFill>
                  <a:srgbClr val="FFFF00"/>
                </a:solidFill>
              </a:rPr>
              <a:t>NAGIOS CORE</a:t>
            </a:r>
          </a:p>
          <a:p>
            <a:r>
              <a:rPr lang="tr-TR" dirty="0" err="1" smtClean="0"/>
              <a:t>Nagıos</a:t>
            </a:r>
            <a:r>
              <a:rPr lang="tr-TR" dirty="0" smtClean="0"/>
              <a:t> </a:t>
            </a:r>
            <a:r>
              <a:rPr lang="tr-TR" dirty="0" err="1" smtClean="0"/>
              <a:t>Core</a:t>
            </a:r>
            <a:r>
              <a:rPr lang="tr-TR" dirty="0" smtClean="0"/>
              <a:t>, açık kaynaklı, bir ağ ve sistem izleme yazılımıdır. Bir ağdaki bileşenlerde ortaya çıkan problemleri ön tanımlı kritik seviyelere ulaşmadan önce sistem yöneticilerine iletir ve problemler ile ilgili çözümler ortaya koyabilir. </a:t>
            </a:r>
            <a:r>
              <a:rPr lang="tr-TR" dirty="0" err="1" smtClean="0"/>
              <a:t>Nagios</a:t>
            </a:r>
            <a:r>
              <a:rPr lang="tr-TR" dirty="0" smtClean="0"/>
              <a:t> </a:t>
            </a:r>
            <a:r>
              <a:rPr lang="tr-TR" dirty="0" err="1" smtClean="0"/>
              <a:t>Core</a:t>
            </a:r>
            <a:r>
              <a:rPr lang="tr-TR" dirty="0" smtClean="0"/>
              <a:t> ticari olarak sunulan </a:t>
            </a:r>
            <a:r>
              <a:rPr lang="tr-TR" dirty="0" err="1" smtClean="0"/>
              <a:t>Nagios</a:t>
            </a:r>
            <a:r>
              <a:rPr lang="tr-TR" dirty="0" smtClean="0"/>
              <a:t> XI uygulamasının da temelini oluşturan bir uygulamadır. </a:t>
            </a:r>
            <a:r>
              <a:rPr lang="tr-TR" dirty="0" err="1" smtClean="0"/>
              <a:t>Nagios</a:t>
            </a:r>
            <a:r>
              <a:rPr lang="tr-TR" dirty="0" smtClean="0"/>
              <a:t> </a:t>
            </a:r>
            <a:r>
              <a:rPr lang="tr-TR" dirty="0" err="1" smtClean="0"/>
              <a:t>Core</a:t>
            </a:r>
            <a:r>
              <a:rPr lang="tr-TR" dirty="0" smtClean="0"/>
              <a:t> bilişim sistem altyapısında bulunan bütün sistem, uygulama, servis ve iş akışlarının işlevselliklerini  doğru bir biçimde izlenmesini sağlamaktadır. Herhangi bir hata durumunda ilgili yönetici ve çalışanları uyararak sistemde ortaya çıkan problem büyümeden ve son kullanıcı tarafındaki etkileri ortaya çıkmadan çözüm bulma ve iyileştirme çalışmalarınıza bir an önce başlanmasını sağlamaktadır.</a:t>
            </a:r>
          </a:p>
          <a:p>
            <a:r>
              <a:rPr lang="tr-TR" dirty="0" err="1" smtClean="0"/>
              <a:t>Nagios</a:t>
            </a:r>
            <a:r>
              <a:rPr lang="tr-TR" dirty="0" smtClean="0"/>
              <a:t> </a:t>
            </a:r>
            <a:r>
              <a:rPr lang="tr-TR" dirty="0" err="1" smtClean="0"/>
              <a:t>Core</a:t>
            </a:r>
            <a:r>
              <a:rPr lang="tr-TR" dirty="0" smtClean="0"/>
              <a:t> organizasyonlar içerisinde birçok faydalar sağlamaktadır;</a:t>
            </a:r>
          </a:p>
          <a:p>
            <a:endParaRPr lang="tr-TR"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endParaRPr lang="tr-TR" dirty="0"/>
          </a:p>
        </p:txBody>
      </p:sp>
      <p:sp>
        <p:nvSpPr>
          <p:cNvPr id="3" name="2 İçerik Yer Tutucusu"/>
          <p:cNvSpPr>
            <a:spLocks noGrp="1"/>
          </p:cNvSpPr>
          <p:nvPr>
            <p:ph idx="1"/>
          </p:nvPr>
        </p:nvSpPr>
        <p:spPr>
          <a:xfrm>
            <a:off x="457200" y="1628800"/>
            <a:ext cx="8229600" cy="4695800"/>
          </a:xfrm>
        </p:spPr>
        <p:txBody>
          <a:bodyPr>
            <a:normAutofit fontScale="70000" lnSpcReduction="20000"/>
          </a:bodyPr>
          <a:lstStyle/>
          <a:p>
            <a:r>
              <a:rPr lang="tr-TR" b="1" dirty="0" smtClean="0">
                <a:solidFill>
                  <a:srgbClr val="FFFF00"/>
                </a:solidFill>
              </a:rPr>
              <a:t>Kapsamlı İzleme</a:t>
            </a:r>
            <a:r>
              <a:rPr lang="tr-TR" dirty="0" smtClean="0">
                <a:solidFill>
                  <a:srgbClr val="FFFF00"/>
                </a:solidFill>
              </a:rPr>
              <a:t>: </a:t>
            </a:r>
            <a:r>
              <a:rPr lang="tr-TR" dirty="0" smtClean="0"/>
              <a:t>Uygulamalar, servisler, işletim sistemleri, ağ protokolleri ve ağ altyapısı gibi sistem bileşenlerini destekleyerek bütün kritik </a:t>
            </a:r>
            <a:r>
              <a:rPr lang="tr-TR" dirty="0" err="1" smtClean="0"/>
              <a:t>işlevselligi</a:t>
            </a:r>
            <a:r>
              <a:rPr lang="tr-TR" dirty="0" smtClean="0"/>
              <a:t> olan bileşenlerin izlenmesini sağlamaktadır.</a:t>
            </a:r>
          </a:p>
          <a:p>
            <a:r>
              <a:rPr lang="tr-TR" b="1" dirty="0" smtClean="0"/>
              <a:t>Görünürlülük</a:t>
            </a:r>
            <a:r>
              <a:rPr lang="tr-TR" dirty="0" smtClean="0"/>
              <a:t>:  Bilişim sisteminde bulunan bütün akış ve işlemlerin bir noktadan görün tünmesine olanak sağlar.</a:t>
            </a:r>
          </a:p>
          <a:p>
            <a:r>
              <a:rPr lang="tr-TR" b="1" dirty="0" err="1" smtClean="0">
                <a:solidFill>
                  <a:srgbClr val="FFFF00"/>
                </a:solidFill>
              </a:rPr>
              <a:t>Farkındalık</a:t>
            </a:r>
            <a:r>
              <a:rPr lang="tr-TR" dirty="0" smtClean="0">
                <a:solidFill>
                  <a:srgbClr val="FFFF00"/>
                </a:solidFill>
              </a:rPr>
              <a:t>: </a:t>
            </a:r>
            <a:r>
              <a:rPr lang="tr-TR" dirty="0" smtClean="0"/>
              <a:t>Oluşan alarmları sistem yöneticileri veya ilgili personele e-posta veya SMS ile ileterek sorumlu ve ilgili kişilerin haberdar olması sağlanır.</a:t>
            </a:r>
          </a:p>
          <a:p>
            <a:r>
              <a:rPr lang="tr-TR" b="1" dirty="0" smtClean="0">
                <a:solidFill>
                  <a:srgbClr val="FFFF00"/>
                </a:solidFill>
              </a:rPr>
              <a:t>Problem iyileştirme</a:t>
            </a:r>
            <a:r>
              <a:rPr lang="tr-TR" dirty="0" smtClean="0">
                <a:solidFill>
                  <a:srgbClr val="FFFF00"/>
                </a:solidFill>
              </a:rPr>
              <a:t>:</a:t>
            </a:r>
            <a:r>
              <a:rPr lang="tr-TR" dirty="0" smtClean="0">
                <a:solidFill>
                  <a:srgbClr val="FF0000"/>
                </a:solidFill>
              </a:rPr>
              <a:t> </a:t>
            </a:r>
            <a:r>
              <a:rPr lang="tr-TR" dirty="0" smtClean="0"/>
              <a:t>Bir problem oluştuğu zaman ortaya çıkan problemin sebep olduğu uygulama, servis, sunucu ve cihaz otomatik olarak yeniden başlatılarak problemi gidermeye çalışmaktadır.</a:t>
            </a:r>
          </a:p>
          <a:p>
            <a:r>
              <a:rPr lang="tr-TR" b="1" dirty="0" smtClean="0">
                <a:solidFill>
                  <a:srgbClr val="FFFF00"/>
                </a:solidFill>
              </a:rPr>
              <a:t>Kapasite Planlama</a:t>
            </a:r>
            <a:r>
              <a:rPr lang="tr-TR" dirty="0" smtClean="0">
                <a:solidFill>
                  <a:srgbClr val="FFFF00"/>
                </a:solidFill>
              </a:rPr>
              <a:t>: </a:t>
            </a:r>
            <a:r>
              <a:rPr lang="tr-TR" dirty="0" smtClean="0"/>
              <a:t>Elde edilen bilgilerle sistemde yapılaması gereken planlamalar daha sağlıklı geliştirilebilmektedir.</a:t>
            </a:r>
          </a:p>
          <a:p>
            <a:r>
              <a:rPr lang="tr-TR" b="1" dirty="0" smtClean="0">
                <a:solidFill>
                  <a:srgbClr val="FFFF00"/>
                </a:solidFill>
              </a:rPr>
              <a:t>Raporlama</a:t>
            </a:r>
            <a:r>
              <a:rPr lang="tr-TR" dirty="0" smtClean="0">
                <a:solidFill>
                  <a:srgbClr val="FFFF00"/>
                </a:solidFill>
              </a:rPr>
              <a:t>:</a:t>
            </a:r>
            <a:r>
              <a:rPr lang="tr-TR" dirty="0" smtClean="0">
                <a:solidFill>
                  <a:srgbClr val="FF0000"/>
                </a:solidFill>
              </a:rPr>
              <a:t> </a:t>
            </a:r>
            <a:r>
              <a:rPr lang="tr-TR" dirty="0" smtClean="0"/>
              <a:t>Geçmişe dönük incelemeler yapabilmek için limit aşımı, uyarı ve alarm gibi verileri sistem içerisinde barındırır.</a:t>
            </a:r>
          </a:p>
          <a:p>
            <a:r>
              <a:rPr lang="tr-TR" b="1" dirty="0" smtClean="0"/>
              <a:t>Genişletilebilir yapı</a:t>
            </a:r>
            <a:r>
              <a:rPr lang="tr-TR" dirty="0" smtClean="0"/>
              <a:t>:  Kendi hazırlamış olduğunuz bir eklenti veya açık kaynak camiasında geliştirilmiş bir uygulama kolay bir şekilde entegre ederek kullanılabilir.</a:t>
            </a:r>
          </a:p>
          <a:p>
            <a:endParaRPr lang="tr-TR" dirty="0"/>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447</TotalTime>
  <Words>722</Words>
  <Application>Microsoft Office PowerPoint</Application>
  <PresentationFormat>Ekran Gösterisi (4:3)</PresentationFormat>
  <Paragraphs>87</Paragraphs>
  <Slides>22</Slides>
  <Notes>0</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Akış</vt:lpstr>
      <vt:lpstr>BİLİŞİM AĞLARI  ve  VERİ HABERLEŞMESİ</vt:lpstr>
      <vt:lpstr> Ağ Yazılımları</vt:lpstr>
      <vt:lpstr> </vt:lpstr>
      <vt:lpstr>Slayt 4</vt:lpstr>
      <vt:lpstr>Slayt 5</vt:lpstr>
      <vt:lpstr> </vt:lpstr>
      <vt:lpstr> </vt:lpstr>
      <vt:lpstr> </vt:lpstr>
      <vt:lpstr> </vt:lpstr>
      <vt:lpstr> </vt:lpstr>
      <vt:lpstr>AĞ YAZILIM ÇEŞİTLERİ </vt:lpstr>
      <vt:lpstr> </vt:lpstr>
      <vt:lpstr> </vt:lpstr>
      <vt:lpstr> </vt:lpstr>
      <vt:lpstr> </vt:lpstr>
      <vt:lpstr> </vt:lpstr>
      <vt:lpstr> </vt:lpstr>
      <vt:lpstr> </vt:lpstr>
      <vt:lpstr> </vt:lpstr>
      <vt:lpstr> </vt:lpstr>
      <vt:lpstr>HAZIRLAYANLAR</vt:lpstr>
      <vt:lpstr>SORULAR</vt:lpstr>
    </vt:vector>
  </TitlesOfParts>
  <Company>ncy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BİLİŞİM AĞLARI  ve  VERİ HABERLEŞMESİ</dc:title>
  <dc:creator>oguzhan</dc:creator>
  <cp:lastModifiedBy>oguzhan</cp:lastModifiedBy>
  <cp:revision>46</cp:revision>
  <dcterms:created xsi:type="dcterms:W3CDTF">2012-03-18T23:11:48Z</dcterms:created>
  <dcterms:modified xsi:type="dcterms:W3CDTF">2012-03-28T11:46:35Z</dcterms:modified>
</cp:coreProperties>
</file>